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sldIdLst>
    <p:sldId id="278" r:id="rId4"/>
    <p:sldId id="268" r:id="rId5"/>
    <p:sldId id="269" r:id="rId6"/>
    <p:sldId id="258" r:id="rId7"/>
    <p:sldId id="259" r:id="rId8"/>
    <p:sldId id="279" r:id="rId9"/>
    <p:sldId id="271" r:id="rId10"/>
    <p:sldId id="280" r:id="rId11"/>
    <p:sldId id="281" r:id="rId12"/>
    <p:sldId id="282" r:id="rId13"/>
    <p:sldId id="260" r:id="rId14"/>
    <p:sldId id="261" r:id="rId15"/>
    <p:sldId id="284" r:id="rId16"/>
    <p:sldId id="264" r:id="rId17"/>
    <p:sldId id="263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43" d="100"/>
          <a:sy n="43" d="100"/>
        </p:scale>
        <p:origin x="-114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7" Type="http://schemas.openxmlformats.org/officeDocument/2006/relationships/image" Target="../media/image14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7" Type="http://schemas.openxmlformats.org/officeDocument/2006/relationships/image" Target="../media/image21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9" Type="http://schemas.openxmlformats.org/officeDocument/2006/relationships/image" Target="../media/image31.wmf"/><Relationship Id="rId8" Type="http://schemas.openxmlformats.org/officeDocument/2006/relationships/image" Target="../media/image30.wmf"/><Relationship Id="rId7" Type="http://schemas.openxmlformats.org/officeDocument/2006/relationships/image" Target="../media/image29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3794" name="标题 33793"/>
          <p:cNvSpPr>
            <a:spLocks noGrp="1" noRot="1"/>
          </p:cNvSpPr>
          <p:nvPr>
            <p:ph type="ctrTitle"/>
          </p:nvPr>
        </p:nvSpPr>
        <p:spPr>
          <a:xfrm>
            <a:off x="3962400" y="1066800"/>
            <a:ext cx="4648200" cy="198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3795" name="副标题 33794"/>
          <p:cNvSpPr>
            <a:spLocks noGrp="1" noRot="1"/>
          </p:cNvSpPr>
          <p:nvPr>
            <p:ph type="subTitle" idx="1"/>
          </p:nvPr>
        </p:nvSpPr>
        <p:spPr>
          <a:xfrm>
            <a:off x="3962400" y="3657600"/>
            <a:ext cx="4572000" cy="1676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/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33796" name="日期占位符 33795"/>
          <p:cNvSpPr>
            <a:spLocks noGrp="1"/>
          </p:cNvSpPr>
          <p:nvPr>
            <p:ph type="dt" sz="half" idx="2"/>
          </p:nvPr>
        </p:nvSpPr>
        <p:spPr>
          <a:xfrm>
            <a:off x="301625" y="607695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3797" name="页脚占位符 33796"/>
          <p:cNvSpPr>
            <a:spLocks noGrp="1"/>
          </p:cNvSpPr>
          <p:nvPr>
            <p:ph type="ftr" sz="quarter" idx="3"/>
          </p:nvPr>
        </p:nvSpPr>
        <p:spPr>
          <a:xfrm>
            <a:off x="3124200" y="6076950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3798" name="灯片编号占位符 33797"/>
          <p:cNvSpPr>
            <a:spLocks noGrp="1"/>
          </p:cNvSpPr>
          <p:nvPr>
            <p:ph type="sldNum" sz="quarter" idx="4"/>
          </p:nvPr>
        </p:nvSpPr>
        <p:spPr>
          <a:xfrm>
            <a:off x="6553200" y="607695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9569" y="685800"/>
            <a:ext cx="2135981" cy="5181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85800"/>
            <a:ext cx="6284119" cy="5181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184968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0583" y="1981200"/>
            <a:ext cx="4184968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2770" name="标题 32769"/>
          <p:cNvSpPr>
            <a:spLocks noGrp="1" noRot="1"/>
          </p:cNvSpPr>
          <p:nvPr>
            <p:ph type="title"/>
          </p:nvPr>
        </p:nvSpPr>
        <p:spPr>
          <a:xfrm>
            <a:off x="301625" y="6858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2771" name="文本占位符 32770"/>
          <p:cNvSpPr>
            <a:spLocks noGrp="1" noRot="1"/>
          </p:cNvSpPr>
          <p:nvPr>
            <p:ph type="body" idx="1"/>
          </p:nvPr>
        </p:nvSpPr>
        <p:spPr>
          <a:xfrm>
            <a:off x="304800" y="1981200"/>
            <a:ext cx="8540750" cy="3886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2772" name="日期占位符 32771"/>
          <p:cNvSpPr>
            <a:spLocks noGrp="1"/>
          </p:cNvSpPr>
          <p:nvPr>
            <p:ph type="dt" sz="half" idx="2"/>
          </p:nvPr>
        </p:nvSpPr>
        <p:spPr>
          <a:xfrm>
            <a:off x="301625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2773" name="页脚占位符 32772"/>
          <p:cNvSpPr>
            <a:spLocks noGrp="1"/>
          </p:cNvSpPr>
          <p:nvPr>
            <p:ph type="ftr" sz="quarter" idx="3"/>
          </p:nvPr>
        </p:nvSpPr>
        <p:spPr>
          <a:xfrm>
            <a:off x="3124200" y="6019800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2774" name="灯片编号占位符 32773"/>
          <p:cNvSpPr>
            <a:spLocks noGrp="1"/>
          </p:cNvSpPr>
          <p:nvPr>
            <p:ph type="sldNum" sz="quarter" idx="4"/>
          </p:nvPr>
        </p:nvSpPr>
        <p:spPr>
          <a:xfrm>
            <a:off x="6553200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random/>
  </p:transition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1.bin"/><Relationship Id="rId8" Type="http://schemas.openxmlformats.org/officeDocument/2006/relationships/image" Target="../media/image11.wmf"/><Relationship Id="rId7" Type="http://schemas.openxmlformats.org/officeDocument/2006/relationships/oleObject" Target="../embeddings/oleObject10.bin"/><Relationship Id="rId6" Type="http://schemas.openxmlformats.org/officeDocument/2006/relationships/image" Target="../media/image10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9.wmf"/><Relationship Id="rId3" Type="http://schemas.openxmlformats.org/officeDocument/2006/relationships/oleObject" Target="../embeddings/oleObject8.bin"/><Relationship Id="rId2" Type="http://schemas.openxmlformats.org/officeDocument/2006/relationships/image" Target="../media/image8.wmf"/><Relationship Id="rId16" Type="http://schemas.openxmlformats.org/officeDocument/2006/relationships/vmlDrawing" Target="../drawings/vmlDrawing2.vml"/><Relationship Id="rId15" Type="http://schemas.openxmlformats.org/officeDocument/2006/relationships/slideLayout" Target="../slideLayouts/slideLayout12.xml"/><Relationship Id="rId14" Type="http://schemas.openxmlformats.org/officeDocument/2006/relationships/image" Target="../media/image14.wmf"/><Relationship Id="rId13" Type="http://schemas.openxmlformats.org/officeDocument/2006/relationships/oleObject" Target="../embeddings/oleObject13.bin"/><Relationship Id="rId12" Type="http://schemas.openxmlformats.org/officeDocument/2006/relationships/image" Target="../media/image13.wmf"/><Relationship Id="rId11" Type="http://schemas.openxmlformats.org/officeDocument/2006/relationships/oleObject" Target="../embeddings/oleObject12.bin"/><Relationship Id="rId10" Type="http://schemas.openxmlformats.org/officeDocument/2006/relationships/image" Target="../media/image12.wmf"/><Relationship Id="rId1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8.bin"/><Relationship Id="rId8" Type="http://schemas.openxmlformats.org/officeDocument/2006/relationships/image" Target="../media/image18.wmf"/><Relationship Id="rId7" Type="http://schemas.openxmlformats.org/officeDocument/2006/relationships/oleObject" Target="../embeddings/oleObject17.bin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6.wmf"/><Relationship Id="rId3" Type="http://schemas.openxmlformats.org/officeDocument/2006/relationships/oleObject" Target="../embeddings/oleObject15.bin"/><Relationship Id="rId2" Type="http://schemas.openxmlformats.org/officeDocument/2006/relationships/image" Target="../media/image15.wmf"/><Relationship Id="rId18" Type="http://schemas.openxmlformats.org/officeDocument/2006/relationships/vmlDrawing" Target="../drawings/vmlDrawing3.vml"/><Relationship Id="rId17" Type="http://schemas.openxmlformats.org/officeDocument/2006/relationships/slideLayout" Target="../slideLayouts/slideLayout12.xml"/><Relationship Id="rId16" Type="http://schemas.openxmlformats.org/officeDocument/2006/relationships/image" Target="../media/image22.wmf"/><Relationship Id="rId15" Type="http://schemas.openxmlformats.org/officeDocument/2006/relationships/oleObject" Target="../embeddings/oleObject21.bin"/><Relationship Id="rId14" Type="http://schemas.openxmlformats.org/officeDocument/2006/relationships/image" Target="../media/image21.wmf"/><Relationship Id="rId13" Type="http://schemas.openxmlformats.org/officeDocument/2006/relationships/oleObject" Target="../embeddings/oleObject20.bin"/><Relationship Id="rId12" Type="http://schemas.openxmlformats.org/officeDocument/2006/relationships/image" Target="../media/image20.wmf"/><Relationship Id="rId11" Type="http://schemas.openxmlformats.org/officeDocument/2006/relationships/oleObject" Target="../embeddings/oleObject19.bin"/><Relationship Id="rId10" Type="http://schemas.openxmlformats.org/officeDocument/2006/relationships/image" Target="../media/image19.wmf"/><Relationship Id="rId1" Type="http://schemas.openxmlformats.org/officeDocument/2006/relationships/oleObject" Target="../embeddings/oleObject14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6.bin"/><Relationship Id="rId8" Type="http://schemas.openxmlformats.org/officeDocument/2006/relationships/image" Target="../media/image26.wmf"/><Relationship Id="rId7" Type="http://schemas.openxmlformats.org/officeDocument/2006/relationships/oleObject" Target="../embeddings/oleObject25.bin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4.wmf"/><Relationship Id="rId3" Type="http://schemas.openxmlformats.org/officeDocument/2006/relationships/oleObject" Target="../embeddings/oleObject23.bin"/><Relationship Id="rId20" Type="http://schemas.openxmlformats.org/officeDocument/2006/relationships/vmlDrawing" Target="../drawings/vmlDrawing4.vml"/><Relationship Id="rId2" Type="http://schemas.openxmlformats.org/officeDocument/2006/relationships/image" Target="../media/image23.wmf"/><Relationship Id="rId19" Type="http://schemas.openxmlformats.org/officeDocument/2006/relationships/slideLayout" Target="../slideLayouts/slideLayout12.xml"/><Relationship Id="rId18" Type="http://schemas.openxmlformats.org/officeDocument/2006/relationships/image" Target="../media/image31.wmf"/><Relationship Id="rId17" Type="http://schemas.openxmlformats.org/officeDocument/2006/relationships/oleObject" Target="../embeddings/oleObject30.bin"/><Relationship Id="rId16" Type="http://schemas.openxmlformats.org/officeDocument/2006/relationships/image" Target="../media/image30.wmf"/><Relationship Id="rId15" Type="http://schemas.openxmlformats.org/officeDocument/2006/relationships/oleObject" Target="../embeddings/oleObject29.bin"/><Relationship Id="rId14" Type="http://schemas.openxmlformats.org/officeDocument/2006/relationships/image" Target="../media/image29.wmf"/><Relationship Id="rId13" Type="http://schemas.openxmlformats.org/officeDocument/2006/relationships/oleObject" Target="../embeddings/oleObject28.bin"/><Relationship Id="rId12" Type="http://schemas.openxmlformats.org/officeDocument/2006/relationships/image" Target="../media/image28.wmf"/><Relationship Id="rId11" Type="http://schemas.openxmlformats.org/officeDocument/2006/relationships/oleObject" Target="../embeddings/oleObject27.bin"/><Relationship Id="rId10" Type="http://schemas.openxmlformats.org/officeDocument/2006/relationships/image" Target="../media/image27.wmf"/><Relationship Id="rId1" Type="http://schemas.openxmlformats.org/officeDocument/2006/relationships/oleObject" Target="../embeddings/oleObject2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wmf"/><Relationship Id="rId8" Type="http://schemas.openxmlformats.org/officeDocument/2006/relationships/oleObject" Target="../embeddings/oleObject6.bin"/><Relationship Id="rId7" Type="http://schemas.openxmlformats.org/officeDocument/2006/relationships/oleObject" Target="../embeddings/oleObject5.bin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6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5.wmf"/><Relationship Id="rId11" Type="http://schemas.openxmlformats.org/officeDocument/2006/relationships/vmlDrawing" Target="../drawings/vmlDrawing1.vml"/><Relationship Id="rId10" Type="http://schemas.openxmlformats.org/officeDocument/2006/relationships/slideLayout" Target="../slideLayouts/slideLayout7.xml"/><Relationship Id="rId1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Picture 2" descr="风车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Text Box 4"/>
          <p:cNvSpPr txBox="1"/>
          <p:nvPr/>
        </p:nvSpPr>
        <p:spPr>
          <a:xfrm>
            <a:off x="2209800" y="1447800"/>
            <a:ext cx="59436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20485" name="Rectangle 5"/>
          <p:cNvSpPr/>
          <p:nvPr/>
        </p:nvSpPr>
        <p:spPr>
          <a:xfrm>
            <a:off x="0" y="2514600"/>
            <a:ext cx="8839200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7200" b="1" dirty="0">
                <a:latin typeface="Arial" panose="020B0604020202020204" pitchFamily="34" charset="0"/>
              </a:rPr>
              <a:t>14.2.2</a:t>
            </a:r>
            <a:r>
              <a:rPr lang="zh-CN" altLang="en-US" sz="6000" b="1" dirty="0">
                <a:latin typeface="Arial" panose="020B0604020202020204" pitchFamily="34" charset="0"/>
              </a:rPr>
              <a:t>完全平方公式</a:t>
            </a:r>
            <a:r>
              <a:rPr lang="en-US" altLang="zh-CN" sz="6000" b="1" dirty="0">
                <a:latin typeface="Arial" panose="020B0604020202020204" pitchFamily="34" charset="0"/>
              </a:rPr>
              <a:t>(1)</a:t>
            </a:r>
            <a:endParaRPr lang="en-US" altLang="zh-CN" sz="60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4"/>
          <p:cNvSpPr txBox="1"/>
          <p:nvPr/>
        </p:nvSpPr>
        <p:spPr>
          <a:xfrm>
            <a:off x="900113" y="549275"/>
            <a:ext cx="7704137" cy="1465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</a:rPr>
              <a:t>例</a:t>
            </a:r>
            <a:r>
              <a:rPr lang="en-US" altLang="zh-CN" sz="3600" b="1" dirty="0">
                <a:latin typeface="Arial" panose="020B0604020202020204" pitchFamily="34" charset="0"/>
              </a:rPr>
              <a:t>4    </a:t>
            </a:r>
            <a:r>
              <a:rPr lang="zh-CN" altLang="en-US" sz="3600" b="1" dirty="0">
                <a:latin typeface="Arial" panose="020B0604020202020204" pitchFamily="34" charset="0"/>
              </a:rPr>
              <a:t>运用完全平方公式计算</a:t>
            </a:r>
            <a:r>
              <a:rPr lang="en-US" altLang="zh-CN" sz="3600" b="1" dirty="0">
                <a:latin typeface="Arial" panose="020B0604020202020204" pitchFamily="34" charset="0"/>
              </a:rPr>
              <a:t>:</a:t>
            </a:r>
            <a:endParaRPr lang="en-US" altLang="zh-CN" sz="3600" b="1" dirty="0">
              <a:latin typeface="Arial" panose="020B0604020202020204" pitchFamily="34" charset="0"/>
            </a:endParaRPr>
          </a:p>
          <a:p>
            <a:pPr algn="l"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</a:rPr>
              <a:t>(1)   </a:t>
            </a:r>
            <a:r>
              <a:rPr lang="en-US" altLang="zh-CN" sz="3600" b="1" dirty="0">
                <a:latin typeface="Times New Roman" panose="02020603050405020304" pitchFamily="18" charset="0"/>
              </a:rPr>
              <a:t>102</a:t>
            </a:r>
            <a:r>
              <a:rPr lang="en-US" altLang="zh-CN" sz="3600" b="1" baseline="30000" dirty="0">
                <a:latin typeface="Times New Roman" panose="02020603050405020304" pitchFamily="18" charset="0"/>
              </a:rPr>
              <a:t>2</a:t>
            </a:r>
            <a:r>
              <a:rPr lang="en-US" altLang="zh-CN" sz="3600" b="1" dirty="0">
                <a:latin typeface="Times New Roman" panose="02020603050405020304" pitchFamily="18" charset="0"/>
              </a:rPr>
              <a:t> ;           (2)   99</a:t>
            </a:r>
            <a:r>
              <a:rPr lang="en-US" altLang="zh-CN" sz="3600" b="1" baseline="30000" dirty="0">
                <a:latin typeface="Times New Roman" panose="02020603050405020304" pitchFamily="18" charset="0"/>
              </a:rPr>
              <a:t>2</a:t>
            </a:r>
            <a:r>
              <a:rPr lang="en-US" altLang="zh-CN" sz="3600" b="1" dirty="0">
                <a:latin typeface="Times New Roman" panose="02020603050405020304" pitchFamily="18" charset="0"/>
              </a:rPr>
              <a:t>  .</a:t>
            </a:r>
            <a:endParaRPr lang="en-US" altLang="zh-CN" dirty="0">
              <a:latin typeface="Times New Roman" panose="02020603050405020304" pitchFamily="18" charset="0"/>
            </a:endParaRPr>
          </a:p>
        </p:txBody>
      </p:sp>
      <p:sp>
        <p:nvSpPr>
          <p:cNvPr id="8197" name="Rectangle 5"/>
          <p:cNvSpPr/>
          <p:nvPr/>
        </p:nvSpPr>
        <p:spPr>
          <a:xfrm>
            <a:off x="457200" y="2057400"/>
            <a:ext cx="7794625" cy="2041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/>
            <a:r>
              <a:rPr lang="zh-CN" altLang="en-US" sz="3200" b="1" dirty="0">
                <a:latin typeface="Arial" panose="020B0604020202020204" pitchFamily="34" charset="0"/>
              </a:rPr>
              <a:t>解</a:t>
            </a:r>
            <a:r>
              <a:rPr lang="en-US" altLang="zh-CN" sz="3200" b="1" dirty="0">
                <a:latin typeface="Arial" panose="020B0604020202020204" pitchFamily="34" charset="0"/>
              </a:rPr>
              <a:t>:  </a:t>
            </a:r>
            <a:r>
              <a:rPr lang="en-US" altLang="zh-CN" sz="3200" b="1" dirty="0">
                <a:latin typeface="Times New Roman" panose="02020603050405020304" pitchFamily="18" charset="0"/>
              </a:rPr>
              <a:t>(1)    102</a:t>
            </a:r>
            <a:r>
              <a:rPr lang="en-US" altLang="zh-CN" sz="3200" b="1" baseline="30000" dirty="0">
                <a:latin typeface="Times New Roman" panose="02020603050405020304" pitchFamily="18" charset="0"/>
              </a:rPr>
              <a:t>2</a:t>
            </a:r>
            <a:r>
              <a:rPr lang="en-US" altLang="zh-CN" sz="3200" b="1" dirty="0">
                <a:latin typeface="Times New Roman" panose="02020603050405020304" pitchFamily="18" charset="0"/>
              </a:rPr>
              <a:t> = (100 +2) </a:t>
            </a:r>
            <a:r>
              <a:rPr lang="en-US" altLang="zh-CN" sz="3200" b="1" baseline="30000" dirty="0">
                <a:latin typeface="Times New Roman" panose="02020603050405020304" pitchFamily="18" charset="0"/>
              </a:rPr>
              <a:t>2</a:t>
            </a:r>
            <a:r>
              <a:rPr lang="en-US" altLang="zh-CN" sz="3200" b="1" dirty="0">
                <a:latin typeface="Times New Roman" panose="02020603050405020304" pitchFamily="18" charset="0"/>
              </a:rPr>
              <a:t> </a:t>
            </a:r>
            <a:endParaRPr lang="en-US" altLang="zh-CN" sz="3200" b="1" dirty="0">
              <a:latin typeface="Times New Roman" panose="02020603050405020304" pitchFamily="18" charset="0"/>
            </a:endParaRPr>
          </a:p>
          <a:p>
            <a:pPr algn="l"/>
            <a:r>
              <a:rPr lang="en-US" altLang="zh-CN" sz="3200" b="1" dirty="0">
                <a:latin typeface="Times New Roman" panose="02020603050405020304" pitchFamily="18" charset="0"/>
              </a:rPr>
              <a:t>                      = 100</a:t>
            </a:r>
            <a:r>
              <a:rPr lang="en-US" altLang="zh-CN" sz="3200" b="1" baseline="30000" dirty="0">
                <a:latin typeface="Times New Roman" panose="02020603050405020304" pitchFamily="18" charset="0"/>
              </a:rPr>
              <a:t>2 </a:t>
            </a:r>
            <a:r>
              <a:rPr lang="en-US" altLang="zh-CN" sz="3200" b="1" dirty="0">
                <a:latin typeface="Times New Roman" panose="02020603050405020304" pitchFamily="18" charset="0"/>
              </a:rPr>
              <a:t>+2</a:t>
            </a:r>
            <a:r>
              <a:rPr lang="el-GR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Χ</a:t>
            </a: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100</a:t>
            </a:r>
            <a:r>
              <a:rPr lang="el-GR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Χ</a:t>
            </a: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2 + 2</a:t>
            </a:r>
            <a:r>
              <a:rPr lang="en-US" altLang="zh-CN" sz="3200" b="1" baseline="30000" dirty="0">
                <a:latin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altLang="zh-CN" sz="3200" b="1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l"/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                      = 10 000 +400 +4 </a:t>
            </a:r>
            <a:endParaRPr lang="en-US" altLang="zh-CN" sz="3200" b="1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l"/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                      = 10 404 .</a:t>
            </a:r>
            <a:endParaRPr lang="en-US" altLang="zh-CN" sz="3200" b="1" dirty="0">
              <a:latin typeface="Times New Roman" panose="02020603050405020304" pitchFamily="18" charset="0"/>
              <a:ea typeface="Arial" panose="020B0604020202020204" pitchFamily="34" charset="0"/>
            </a:endParaRPr>
          </a:p>
        </p:txBody>
      </p:sp>
      <p:sp>
        <p:nvSpPr>
          <p:cNvPr id="8198" name="Rectangle 6"/>
          <p:cNvSpPr/>
          <p:nvPr/>
        </p:nvSpPr>
        <p:spPr>
          <a:xfrm>
            <a:off x="1219200" y="3886200"/>
            <a:ext cx="5638800" cy="27749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3200" b="1" dirty="0">
                <a:latin typeface="Arial" panose="020B0604020202020204" pitchFamily="34" charset="0"/>
                <a:cs typeface="Arial" panose="020B0604020202020204" pitchFamily="34" charset="0"/>
              </a:rPr>
              <a:t>(2)  </a:t>
            </a: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99</a:t>
            </a:r>
            <a:r>
              <a:rPr lang="en-US" altLang="zh-CN" sz="3200" b="1" baseline="30000" dirty="0">
                <a:latin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 = (100 -1)</a:t>
            </a:r>
            <a:r>
              <a:rPr lang="en-US" altLang="zh-CN" sz="3200" b="1" baseline="30000" dirty="0">
                <a:latin typeface="Times New Roman" panose="02020603050405020304" pitchFamily="18" charset="0"/>
                <a:cs typeface="Arial" panose="020B0604020202020204" pitchFamily="34" charset="0"/>
              </a:rPr>
              <a:t>2</a:t>
            </a:r>
            <a:endParaRPr lang="en-US" altLang="zh-CN" sz="3200" b="1" baseline="300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l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            = 100</a:t>
            </a:r>
            <a:r>
              <a:rPr lang="en-US" altLang="zh-CN" sz="3200" b="1" baseline="30000" dirty="0">
                <a:latin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 -2</a:t>
            </a:r>
            <a:r>
              <a:rPr lang="el-GR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Χ</a:t>
            </a: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100</a:t>
            </a:r>
            <a:r>
              <a:rPr lang="el-GR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Χ</a:t>
            </a: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1+1</a:t>
            </a:r>
            <a:r>
              <a:rPr lang="en-US" altLang="zh-CN" sz="3200" b="1" baseline="30000" dirty="0">
                <a:latin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altLang="zh-CN" sz="3200" b="1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l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            = 10 000 - 200 + 1</a:t>
            </a:r>
            <a:endParaRPr lang="en-US" altLang="zh-CN" sz="3200" b="1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l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            = 9 801.</a:t>
            </a:r>
            <a:endParaRPr lang="el-GR" altLang="en-US" sz="3200" b="1" dirty="0">
              <a:latin typeface="Times New Roman" panose="02020603050405020304" pitchFamily="18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  <p:bldP spid="81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9218" name="标题 9217"/>
          <p:cNvSpPr>
            <a:spLocks noGrp="1" noRot="1"/>
          </p:cNvSpPr>
          <p:nvPr>
            <p:ph type="title"/>
          </p:nvPr>
        </p:nvSpPr>
        <p:spPr/>
        <p:txBody>
          <a:bodyPr anchor="ctr"/>
          <a:p>
            <a:pPr algn="l"/>
            <a:r>
              <a:rPr lang="zh-CN" altLang="en-US" dirty="0">
                <a:solidFill>
                  <a:srgbClr val="0000FF"/>
                </a:solidFill>
              </a:rPr>
              <a:t>自学检测：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9219" name="文本占位符 9218"/>
          <p:cNvSpPr>
            <a:spLocks noGrp="1" noRot="1"/>
          </p:cNvSpPr>
          <p:nvPr>
            <p:ph type="body" sz="half" idx="1"/>
          </p:nvPr>
        </p:nvSpPr>
        <p:spPr>
          <a:xfrm>
            <a:off x="304800" y="1981200"/>
            <a:ext cx="8540750" cy="3886200"/>
          </a:xfrm>
        </p:spPr>
        <p:txBody>
          <a:bodyPr/>
          <a:p>
            <a:pPr>
              <a:buNone/>
            </a:pPr>
            <a:r>
              <a:rPr lang="en-US" altLang="zh-CN" sz="2800" dirty="0"/>
              <a:t>1.</a:t>
            </a:r>
            <a:r>
              <a:rPr lang="zh-CN" altLang="en-US" sz="2800" b="1" dirty="0"/>
              <a:t>判断下列各式的计算是否正确，若不正确，应当怎样改正？</a:t>
            </a:r>
            <a:endParaRPr lang="zh-CN" altLang="en-US" sz="2800" b="1" dirty="0"/>
          </a:p>
          <a:p>
            <a:pPr>
              <a:buNone/>
            </a:pPr>
            <a:r>
              <a:rPr lang="zh-CN" altLang="en-US" sz="2800" dirty="0"/>
              <a:t>（</a:t>
            </a:r>
            <a:r>
              <a:rPr lang="en-US" altLang="zh-CN" sz="2800" dirty="0"/>
              <a:t>1</a:t>
            </a:r>
            <a:r>
              <a:rPr lang="zh-CN" altLang="en-US" sz="2800" dirty="0"/>
              <a:t>）</a:t>
            </a:r>
            <a:endParaRPr lang="zh-CN" altLang="en-US" sz="2800" dirty="0"/>
          </a:p>
          <a:p>
            <a:pPr>
              <a:buNone/>
            </a:pPr>
            <a:r>
              <a:rPr lang="zh-CN" altLang="en-US" sz="2800" dirty="0"/>
              <a:t>（</a:t>
            </a:r>
            <a:r>
              <a:rPr lang="en-US" altLang="zh-CN" sz="2800" dirty="0"/>
              <a:t>2</a:t>
            </a:r>
            <a:r>
              <a:rPr lang="zh-CN" altLang="en-US" sz="2800" dirty="0"/>
              <a:t>）</a:t>
            </a:r>
            <a:endParaRPr lang="zh-CN" altLang="en-US" sz="2800" dirty="0"/>
          </a:p>
          <a:p>
            <a:pPr>
              <a:buNone/>
            </a:pPr>
            <a:r>
              <a:rPr lang="zh-CN" altLang="en-US" sz="2800" dirty="0"/>
              <a:t>（</a:t>
            </a:r>
            <a:r>
              <a:rPr lang="en-US" altLang="zh-CN" sz="2800" dirty="0"/>
              <a:t>3</a:t>
            </a:r>
            <a:r>
              <a:rPr lang="zh-CN" altLang="en-US" sz="2800" dirty="0"/>
              <a:t>）</a:t>
            </a:r>
            <a:endParaRPr lang="zh-CN" altLang="en-US" sz="2800" dirty="0"/>
          </a:p>
          <a:p>
            <a:pPr>
              <a:buNone/>
            </a:pPr>
            <a:r>
              <a:rPr lang="zh-CN" altLang="en-US" sz="2800" dirty="0"/>
              <a:t>（</a:t>
            </a:r>
            <a:r>
              <a:rPr lang="en-US" altLang="zh-CN" sz="2800" dirty="0"/>
              <a:t>4</a:t>
            </a:r>
            <a:r>
              <a:rPr lang="zh-CN" altLang="en-US" sz="2800" dirty="0"/>
              <a:t>）</a:t>
            </a:r>
            <a:endParaRPr lang="zh-CN" altLang="en-US" sz="2800" dirty="0"/>
          </a:p>
        </p:txBody>
      </p:sp>
      <p:graphicFrame>
        <p:nvGraphicFramePr>
          <p:cNvPr id="9235" name="对象 9234"/>
          <p:cNvGraphicFramePr/>
          <p:nvPr/>
        </p:nvGraphicFramePr>
        <p:xfrm>
          <a:off x="1228090" y="3422650"/>
          <a:ext cx="31242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1" imgW="1320165" imgH="228600" progId="Equation.DSMT4">
                  <p:embed/>
                </p:oleObj>
              </mc:Choice>
              <mc:Fallback>
                <p:oleObj name="" r:id="rId1" imgW="1320165" imgH="228600" progId="Equation.DSMT4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228090" y="3422650"/>
                        <a:ext cx="3124200" cy="5397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36" name="对象 9235"/>
          <p:cNvGraphicFramePr/>
          <p:nvPr/>
        </p:nvGraphicFramePr>
        <p:xfrm>
          <a:off x="1228090" y="4287520"/>
          <a:ext cx="3124200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" r:id="rId3" imgW="1497965" imgH="393700" progId="Equation.DSMT4">
                  <p:embed/>
                </p:oleObj>
              </mc:Choice>
              <mc:Fallback>
                <p:oleObj name="" r:id="rId3" imgW="1497965" imgH="393700" progId="Equation.DSMT4">
                  <p:embed/>
                  <p:pic>
                    <p:nvPicPr>
                      <p:cNvPr id="0" name="图片 310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28090" y="4287520"/>
                        <a:ext cx="3124200" cy="822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7" name="文本框 9236"/>
          <p:cNvSpPr txBox="1"/>
          <p:nvPr/>
        </p:nvSpPr>
        <p:spPr>
          <a:xfrm>
            <a:off x="5105400" y="2767330"/>
            <a:ext cx="2438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latin typeface="Arial" panose="020B0604020202020204" pitchFamily="34" charset="0"/>
              </a:rPr>
              <a:t>不对</a:t>
            </a:r>
            <a:r>
              <a:rPr lang="zh-CN" altLang="en-US" dirty="0">
                <a:latin typeface="Arial" panose="020B0604020202020204" pitchFamily="34" charset="0"/>
              </a:rPr>
              <a:t>，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238" name="文本框 9237"/>
          <p:cNvSpPr txBox="1"/>
          <p:nvPr/>
        </p:nvSpPr>
        <p:spPr>
          <a:xfrm>
            <a:off x="5105400" y="3345815"/>
            <a:ext cx="25146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dirty="0">
                <a:latin typeface="Arial" panose="020B0604020202020204" pitchFamily="34" charset="0"/>
              </a:rPr>
              <a:t> </a:t>
            </a:r>
            <a:r>
              <a:rPr lang="zh-CN" altLang="en-US" sz="2400" dirty="0">
                <a:latin typeface="Arial" panose="020B0604020202020204" pitchFamily="34" charset="0"/>
              </a:rPr>
              <a:t>不对</a:t>
            </a:r>
            <a:r>
              <a:rPr lang="zh-CN" altLang="en-US" dirty="0">
                <a:latin typeface="Arial" panose="020B0604020202020204" pitchFamily="34" charset="0"/>
              </a:rPr>
              <a:t>，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239" name="文本框 9238"/>
          <p:cNvSpPr txBox="1"/>
          <p:nvPr/>
        </p:nvSpPr>
        <p:spPr>
          <a:xfrm>
            <a:off x="5279390" y="3962400"/>
            <a:ext cx="2057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latin typeface="Arial" panose="020B0604020202020204" pitchFamily="34" charset="0"/>
              </a:rPr>
              <a:t>不对</a:t>
            </a:r>
            <a:r>
              <a:rPr lang="zh-CN" altLang="en-US" dirty="0">
                <a:latin typeface="Arial" panose="020B0604020202020204" pitchFamily="34" charset="0"/>
              </a:rPr>
              <a:t>，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240" name="文本框 9239"/>
          <p:cNvSpPr txBox="1"/>
          <p:nvPr/>
        </p:nvSpPr>
        <p:spPr>
          <a:xfrm>
            <a:off x="5379085" y="4565015"/>
            <a:ext cx="4889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dirty="0">
                <a:latin typeface="Arial" panose="020B0604020202020204" pitchFamily="34" charset="0"/>
              </a:rPr>
              <a:t>对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  <p:graphicFrame>
        <p:nvGraphicFramePr>
          <p:cNvPr id="9242" name="对象 9241"/>
          <p:cNvGraphicFramePr/>
          <p:nvPr/>
        </p:nvGraphicFramePr>
        <p:xfrm>
          <a:off x="6148070" y="3224530"/>
          <a:ext cx="1828800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" r:id="rId5" imgW="774065" imgH="203200" progId="Equation.DSMT4">
                  <p:embed/>
                </p:oleObj>
              </mc:Choice>
              <mc:Fallback>
                <p:oleObj name="" r:id="rId5" imgW="774065" imgH="203200" progId="Equation.DSMT4">
                  <p:embed/>
                  <p:pic>
                    <p:nvPicPr>
                      <p:cNvPr id="0" name="图片 310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148070" y="3224530"/>
                        <a:ext cx="1828800" cy="4794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44" name="对象 9243"/>
          <p:cNvGraphicFramePr/>
          <p:nvPr/>
        </p:nvGraphicFramePr>
        <p:xfrm>
          <a:off x="1228090" y="2882900"/>
          <a:ext cx="25146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" r:id="rId7" imgW="1066800" imgH="228600" progId="Equation.DSMT4">
                  <p:embed/>
                </p:oleObj>
              </mc:Choice>
              <mc:Fallback>
                <p:oleObj name="" r:id="rId7" imgW="1066800" imgH="228600" progId="Equation.DSMT4">
                  <p:embed/>
                  <p:pic>
                    <p:nvPicPr>
                      <p:cNvPr id="0" name="图片 3099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228090" y="2882900"/>
                        <a:ext cx="2514600" cy="5397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49" name="内容占位符 9248"/>
          <p:cNvGraphicFramePr/>
          <p:nvPr>
            <p:ph sz="quarter" idx="2"/>
          </p:nvPr>
        </p:nvGraphicFramePr>
        <p:xfrm>
          <a:off x="6171883" y="2805113"/>
          <a:ext cx="1804987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" r:id="rId9" imgW="812165" imgH="228600" progId="Equation.DSMT4">
                  <p:embed/>
                </p:oleObj>
              </mc:Choice>
              <mc:Fallback>
                <p:oleObj name="" r:id="rId9" imgW="812165" imgH="228600" progId="Equation.DSMT4">
                  <p:embed/>
                  <p:pic>
                    <p:nvPicPr>
                      <p:cNvPr id="0" name="图片 3098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171883" y="2805113"/>
                        <a:ext cx="1804987" cy="419100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52" name="内容占位符 9251"/>
          <p:cNvGraphicFramePr>
            <a:graphicFrameLocks noGrp="1"/>
          </p:cNvGraphicFramePr>
          <p:nvPr>
            <p:ph sz="quarter" idx="3"/>
          </p:nvPr>
        </p:nvGraphicFramePr>
        <p:xfrm>
          <a:off x="1227773" y="3962400"/>
          <a:ext cx="3717925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" r:id="rId11" imgW="1612900" imgH="228600" progId="Equation.DSMT4">
                  <p:embed/>
                </p:oleObj>
              </mc:Choice>
              <mc:Fallback>
                <p:oleObj name="" r:id="rId11" imgW="1612900" imgH="228600" progId="Equation.DSMT4">
                  <p:embed/>
                  <p:pic>
                    <p:nvPicPr>
                      <p:cNvPr id="0" name="图片 3097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227773" y="3962400"/>
                        <a:ext cx="3717925" cy="434975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53" name="对象 9252"/>
          <p:cNvGraphicFramePr/>
          <p:nvPr/>
        </p:nvGraphicFramePr>
        <p:xfrm>
          <a:off x="6172200" y="3885565"/>
          <a:ext cx="1828800" cy="40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" r:id="rId13" imgW="926465" imgH="203200" progId="Equation.DSMT4">
                  <p:embed/>
                </p:oleObj>
              </mc:Choice>
              <mc:Fallback>
                <p:oleObj name="" r:id="rId13" imgW="926465" imgH="203200" progId="Equation.DSMT4">
                  <p:embed/>
                  <p:pic>
                    <p:nvPicPr>
                      <p:cNvPr id="0" name="图片 3096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172200" y="3885565"/>
                        <a:ext cx="1828800" cy="4016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charRg st="29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charRg st="29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charRg st="29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charRg st="33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charRg st="33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charRg st="33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charRg st="37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19">
                                            <p:txEl>
                                              <p:charRg st="37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19">
                                            <p:txEl>
                                              <p:charRg st="37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char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19">
                                            <p:txEl>
                                              <p:char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19">
                                            <p:txEl>
                                              <p:char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uiExpand="1" build="p"/>
      <p:bldP spid="9237" grpId="0"/>
      <p:bldP spid="9238" grpId="0"/>
      <p:bldP spid="9239" grpId="0"/>
      <p:bldP spid="92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5362" name="标题 15361"/>
          <p:cNvSpPr>
            <a:spLocks noGrp="1" noRot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 anchor="ctr"/>
          <a:p>
            <a:pPr algn="l"/>
            <a:r>
              <a:rPr lang="zh-CN" altLang="en-US" dirty="0"/>
              <a:t>自学检测：</a:t>
            </a:r>
            <a:endParaRPr lang="zh-CN" altLang="en-US" dirty="0"/>
          </a:p>
        </p:txBody>
      </p:sp>
      <p:sp>
        <p:nvSpPr>
          <p:cNvPr id="15363" name="文本占位符 15362"/>
          <p:cNvSpPr>
            <a:spLocks noGrp="1" noRot="1"/>
          </p:cNvSpPr>
          <p:nvPr>
            <p:ph type="body" sz="half" idx="1"/>
          </p:nvPr>
        </p:nvSpPr>
        <p:spPr>
          <a:xfrm>
            <a:off x="381000" y="1295400"/>
            <a:ext cx="8305800" cy="5181600"/>
          </a:xfrm>
        </p:spPr>
        <p:txBody>
          <a:bodyPr/>
          <a:p>
            <a:pPr>
              <a:lnSpc>
                <a:spcPct val="90000"/>
              </a:lnSpc>
              <a:buNone/>
            </a:pPr>
            <a:r>
              <a:rPr lang="en-US" altLang="zh-CN" sz="2800" dirty="0"/>
              <a:t>2.</a:t>
            </a:r>
            <a:r>
              <a:rPr lang="zh-CN" altLang="en-US" sz="2800" dirty="0"/>
              <a:t>运用完全平方公式计算</a:t>
            </a:r>
            <a:endParaRPr lang="zh-CN" altLang="en-US" sz="2800" dirty="0"/>
          </a:p>
          <a:p>
            <a:pPr>
              <a:lnSpc>
                <a:spcPct val="90000"/>
              </a:lnSpc>
              <a:buNone/>
            </a:pPr>
            <a:r>
              <a:rPr lang="zh-CN" altLang="en-US" sz="2800" dirty="0"/>
              <a:t>（</a:t>
            </a:r>
            <a:r>
              <a:rPr lang="en-US" altLang="zh-CN" sz="2800" dirty="0"/>
              <a:t>1</a:t>
            </a:r>
            <a:r>
              <a:rPr lang="zh-CN" altLang="en-US" sz="2800" dirty="0"/>
              <a:t>）                 （</a:t>
            </a:r>
            <a:r>
              <a:rPr lang="en-US" altLang="zh-CN" sz="2800" dirty="0"/>
              <a:t>2</a:t>
            </a:r>
            <a:r>
              <a:rPr lang="zh-CN" altLang="en-US" sz="2800" dirty="0"/>
              <a:t>）                （</a:t>
            </a:r>
            <a:r>
              <a:rPr lang="en-US" altLang="zh-CN" sz="2800" dirty="0"/>
              <a:t>3</a:t>
            </a:r>
            <a:r>
              <a:rPr lang="zh-CN" altLang="en-US" sz="2800" dirty="0"/>
              <a:t>）                      </a:t>
            </a:r>
            <a:endParaRPr lang="zh-CN" altLang="en-US" sz="2800" dirty="0"/>
          </a:p>
          <a:p>
            <a:pPr>
              <a:lnSpc>
                <a:spcPct val="90000"/>
              </a:lnSpc>
              <a:buNone/>
            </a:pPr>
            <a:endParaRPr lang="zh-CN" altLang="en-US" sz="2800" dirty="0"/>
          </a:p>
          <a:p>
            <a:pPr>
              <a:lnSpc>
                <a:spcPct val="90000"/>
              </a:lnSpc>
              <a:buNone/>
            </a:pPr>
            <a:r>
              <a:rPr lang="zh-CN" altLang="en-US" sz="2800" dirty="0"/>
              <a:t>（</a:t>
            </a:r>
            <a:r>
              <a:rPr lang="en-US" altLang="zh-CN" sz="2800" dirty="0"/>
              <a:t>4</a:t>
            </a:r>
            <a:r>
              <a:rPr lang="zh-CN" altLang="en-US" sz="2800" dirty="0"/>
              <a:t>）                            </a:t>
            </a:r>
            <a:r>
              <a:rPr lang="en-US" altLang="zh-CN" sz="2800"/>
              <a:t>(5)</a:t>
            </a:r>
            <a:endParaRPr lang="en-US" altLang="zh-CN" sz="2800"/>
          </a:p>
          <a:p>
            <a:pPr>
              <a:lnSpc>
                <a:spcPct val="90000"/>
              </a:lnSpc>
              <a:buNone/>
            </a:pPr>
            <a:r>
              <a:rPr lang="en-US" altLang="zh-CN" sz="2800"/>
              <a:t>   </a:t>
            </a:r>
            <a:endParaRPr lang="en-US" altLang="zh-CN" sz="2800"/>
          </a:p>
          <a:p>
            <a:pPr>
              <a:lnSpc>
                <a:spcPct val="90000"/>
              </a:lnSpc>
              <a:buNone/>
            </a:pPr>
            <a:r>
              <a:rPr lang="en-US" altLang="zh-CN" sz="2800" dirty="0"/>
              <a:t>3. </a:t>
            </a:r>
            <a:r>
              <a:rPr lang="zh-CN" altLang="en-US" sz="2800" dirty="0"/>
              <a:t>若                                          则</a:t>
            </a:r>
            <a:r>
              <a:rPr lang="en-US" altLang="zh-CN" sz="2800" dirty="0"/>
              <a:t>N</a:t>
            </a:r>
            <a:r>
              <a:rPr lang="zh-CN" altLang="en-US" sz="2800" dirty="0"/>
              <a:t>为（    ）</a:t>
            </a:r>
            <a:endParaRPr lang="zh-CN" altLang="en-US" sz="2800" dirty="0"/>
          </a:p>
          <a:p>
            <a:pPr>
              <a:lnSpc>
                <a:spcPct val="90000"/>
              </a:lnSpc>
              <a:buNone/>
            </a:pPr>
            <a:r>
              <a:rPr lang="zh-CN" altLang="en-US" sz="2800" err="1"/>
              <a:t>   </a:t>
            </a:r>
            <a:r>
              <a:rPr lang="en-US" altLang="zh-CN" sz="2800" err="1"/>
              <a:t>A.   -3xy         B.3xy         C .  -xy      D. xy</a:t>
            </a:r>
            <a:endParaRPr lang="en-US" altLang="zh-CN" sz="2800"/>
          </a:p>
          <a:p>
            <a:pPr>
              <a:lnSpc>
                <a:spcPct val="90000"/>
              </a:lnSpc>
              <a:buNone/>
            </a:pPr>
            <a:r>
              <a:rPr lang="en-US" altLang="zh-CN" sz="2800" dirty="0"/>
              <a:t>4.</a:t>
            </a:r>
            <a:r>
              <a:rPr lang="zh-CN" altLang="en-US" sz="2800" dirty="0"/>
              <a:t>若                           是一个完全平方式，则</a:t>
            </a:r>
            <a:r>
              <a:rPr lang="en-US" altLang="zh-CN" sz="2800" dirty="0"/>
              <a:t>a </a:t>
            </a:r>
            <a:r>
              <a:rPr lang="zh-CN" altLang="en-US" sz="2800" dirty="0"/>
              <a:t>的值是（    ）</a:t>
            </a:r>
            <a:endParaRPr lang="zh-CN" altLang="en-US" sz="2800" dirty="0"/>
          </a:p>
          <a:p>
            <a:pPr>
              <a:lnSpc>
                <a:spcPct val="90000"/>
              </a:lnSpc>
              <a:buNone/>
            </a:pPr>
            <a:r>
              <a:rPr lang="zh-CN" altLang="en-US" sz="2800"/>
              <a:t>   </a:t>
            </a:r>
            <a:r>
              <a:rPr lang="en-US" altLang="zh-CN" sz="2800"/>
              <a:t>A. 1            B. -1          C.                        D.0</a:t>
            </a:r>
            <a:endParaRPr lang="en-US" altLang="zh-CN" sz="2800"/>
          </a:p>
          <a:p>
            <a:pPr>
              <a:lnSpc>
                <a:spcPct val="90000"/>
              </a:lnSpc>
              <a:buNone/>
            </a:pPr>
            <a:endParaRPr lang="zh-CN" altLang="en-US" sz="2800" dirty="0"/>
          </a:p>
        </p:txBody>
      </p:sp>
      <p:graphicFrame>
        <p:nvGraphicFramePr>
          <p:cNvPr id="15364" name="内容占位符 15363"/>
          <p:cNvGraphicFramePr/>
          <p:nvPr>
            <p:ph sz="quarter" idx="2"/>
          </p:nvPr>
        </p:nvGraphicFramePr>
        <p:xfrm>
          <a:off x="1295083" y="1744663"/>
          <a:ext cx="1423987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" r:id="rId1" imgW="482600" imgH="228600" progId="Equation.DSMT4">
                  <p:embed/>
                </p:oleObj>
              </mc:Choice>
              <mc:Fallback>
                <p:oleObj name="" r:id="rId1" imgW="482600" imgH="228600" progId="Equation.DSMT4">
                  <p:embed/>
                  <p:pic>
                    <p:nvPicPr>
                      <p:cNvPr id="0" name="图片 309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295083" y="1744663"/>
                        <a:ext cx="1423987" cy="560387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6" name="内容占位符 15365"/>
          <p:cNvGraphicFramePr/>
          <p:nvPr>
            <p:ph sz="quarter" idx="3"/>
          </p:nvPr>
        </p:nvGraphicFramePr>
        <p:xfrm>
          <a:off x="3900488" y="1728153"/>
          <a:ext cx="1266825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" r:id="rId3" imgW="457200" imgH="228600" progId="Equation.DSMT4">
                  <p:embed/>
                </p:oleObj>
              </mc:Choice>
              <mc:Fallback>
                <p:oleObj name="" r:id="rId3" imgW="457200" imgH="228600" progId="Equation.DSMT4">
                  <p:embed/>
                  <p:pic>
                    <p:nvPicPr>
                      <p:cNvPr id="0" name="图片 309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00488" y="1728153"/>
                        <a:ext cx="1266825" cy="523875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8" name="对象 15367"/>
          <p:cNvGraphicFramePr/>
          <p:nvPr/>
        </p:nvGraphicFramePr>
        <p:xfrm>
          <a:off x="6400800" y="1676400"/>
          <a:ext cx="167640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" r:id="rId5" imgW="609600" imgH="228600" progId="Equation.DSMT4">
                  <p:embed/>
                </p:oleObj>
              </mc:Choice>
              <mc:Fallback>
                <p:oleObj name="" r:id="rId5" imgW="609600" imgH="228600" progId="Equation.DSMT4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400800" y="1676400"/>
                        <a:ext cx="1676400" cy="6286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9" name="对象 15368"/>
          <p:cNvGraphicFramePr/>
          <p:nvPr/>
        </p:nvGraphicFramePr>
        <p:xfrm>
          <a:off x="1295400" y="2459990"/>
          <a:ext cx="2057400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" r:id="rId7" imgW="710565" imgH="405765" progId="Equation.DSMT4">
                  <p:embed/>
                </p:oleObj>
              </mc:Choice>
              <mc:Fallback>
                <p:oleObj name="" r:id="rId7" imgW="710565" imgH="405765" progId="Equation.DSMT4">
                  <p:embed/>
                  <p:pic>
                    <p:nvPicPr>
                      <p:cNvPr id="0" name="图片 3093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295400" y="2459990"/>
                        <a:ext cx="2057400" cy="9620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70" name="对象 15369"/>
          <p:cNvGraphicFramePr/>
          <p:nvPr/>
        </p:nvGraphicFramePr>
        <p:xfrm>
          <a:off x="4722495" y="2667000"/>
          <a:ext cx="685800" cy="54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" r:id="rId9" imgW="254000" imgH="203200" progId="Equation.DSMT4">
                  <p:embed/>
                </p:oleObj>
              </mc:Choice>
              <mc:Fallback>
                <p:oleObj name="" r:id="rId9" imgW="254000" imgH="203200" progId="Equation.DSMT4">
                  <p:embed/>
                  <p:pic>
                    <p:nvPicPr>
                      <p:cNvPr id="0" name="图片 309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722495" y="2667000"/>
                        <a:ext cx="685800" cy="5476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71" name="对象 15370"/>
          <p:cNvGraphicFramePr/>
          <p:nvPr/>
        </p:nvGraphicFramePr>
        <p:xfrm>
          <a:off x="1295400" y="3505200"/>
          <a:ext cx="3810000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" r:id="rId11" imgW="1587500" imgH="228600" progId="Equation.DSMT4">
                  <p:embed/>
                </p:oleObj>
              </mc:Choice>
              <mc:Fallback>
                <p:oleObj name="" r:id="rId11" imgW="1587500" imgH="228600" progId="Equation.DSMT4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295400" y="3505200"/>
                        <a:ext cx="3810000" cy="6254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72" name="对象 15371"/>
          <p:cNvGraphicFramePr/>
          <p:nvPr/>
        </p:nvGraphicFramePr>
        <p:xfrm>
          <a:off x="1371600" y="4495800"/>
          <a:ext cx="1981200" cy="55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" r:id="rId13" imgW="723265" imgH="203200" progId="Equation.DSMT4">
                  <p:embed/>
                </p:oleObj>
              </mc:Choice>
              <mc:Fallback>
                <p:oleObj name="" r:id="rId13" imgW="723265" imgH="203200" progId="Equation.DSMT4">
                  <p:embed/>
                  <p:pic>
                    <p:nvPicPr>
                      <p:cNvPr id="0" name="图片 3089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371600" y="4495800"/>
                        <a:ext cx="1981200" cy="5572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74" name="对象 15373"/>
          <p:cNvGraphicFramePr/>
          <p:nvPr/>
        </p:nvGraphicFramePr>
        <p:xfrm>
          <a:off x="5105400" y="5410200"/>
          <a:ext cx="533400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" r:id="rId15" imgW="190500" imgH="165100" progId="Equation.DSMT4">
                  <p:embed/>
                </p:oleObj>
              </mc:Choice>
              <mc:Fallback>
                <p:oleObj name="" r:id="rId15" imgW="190500" imgH="165100" progId="Equation.DSMT4">
                  <p:embed/>
                  <p:pic>
                    <p:nvPicPr>
                      <p:cNvPr id="0" name="图片 3088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105400" y="5410200"/>
                        <a:ext cx="533400" cy="4619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ext Box 4"/>
          <p:cNvSpPr txBox="1"/>
          <p:nvPr/>
        </p:nvSpPr>
        <p:spPr>
          <a:xfrm>
            <a:off x="1403350" y="1052513"/>
            <a:ext cx="6337300" cy="4419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4400" b="1" dirty="0">
                <a:latin typeface="Arial" panose="020B0604020202020204" pitchFamily="34" charset="0"/>
              </a:rPr>
              <a:t>思考</a:t>
            </a:r>
            <a:endParaRPr lang="zh-CN" altLang="en-US" sz="4400" b="1" dirty="0">
              <a:latin typeface="Arial" panose="020B0604020202020204" pitchFamily="34" charset="0"/>
            </a:endParaRPr>
          </a:p>
          <a:p>
            <a:pPr algn="l">
              <a:spcBef>
                <a:spcPct val="50000"/>
              </a:spcBef>
            </a:pPr>
            <a:r>
              <a:rPr lang="en-US" altLang="zh-CN" sz="4000" b="1" dirty="0">
                <a:latin typeface="Times New Roman" panose="02020603050405020304" pitchFamily="18" charset="0"/>
              </a:rPr>
              <a:t>(</a:t>
            </a:r>
            <a:r>
              <a:rPr lang="en-US" altLang="zh-CN" sz="4000" b="1" i="1" dirty="0">
                <a:latin typeface="Times New Roman" panose="02020603050405020304" pitchFamily="18" charset="0"/>
              </a:rPr>
              <a:t>a</a:t>
            </a:r>
            <a:r>
              <a:rPr lang="en-US" altLang="zh-CN" sz="4000" b="1" dirty="0">
                <a:latin typeface="Times New Roman" panose="02020603050405020304" pitchFamily="18" charset="0"/>
              </a:rPr>
              <a:t>+</a:t>
            </a:r>
            <a:r>
              <a:rPr lang="en-US" altLang="zh-CN" sz="4000" b="1" i="1" dirty="0">
                <a:latin typeface="Times New Roman" panose="02020603050405020304" pitchFamily="18" charset="0"/>
              </a:rPr>
              <a:t>b</a:t>
            </a:r>
            <a:r>
              <a:rPr lang="en-US" altLang="zh-CN" sz="4000" b="1" dirty="0">
                <a:latin typeface="Times New Roman" panose="02020603050405020304" pitchFamily="18" charset="0"/>
              </a:rPr>
              <a:t>)</a:t>
            </a:r>
            <a:r>
              <a:rPr lang="en-US" altLang="zh-CN" sz="4000" b="1" baseline="30000" dirty="0">
                <a:latin typeface="Times New Roman" panose="02020603050405020304" pitchFamily="18" charset="0"/>
              </a:rPr>
              <a:t>2</a:t>
            </a:r>
            <a:r>
              <a:rPr lang="zh-CN" altLang="en-US" sz="4000" b="1" dirty="0">
                <a:latin typeface="Times New Roman" panose="02020603050405020304" pitchFamily="18" charset="0"/>
              </a:rPr>
              <a:t>与</a:t>
            </a:r>
            <a:r>
              <a:rPr lang="en-US" altLang="zh-CN" sz="4000" b="1" dirty="0">
                <a:latin typeface="Times New Roman" panose="02020603050405020304" pitchFamily="18" charset="0"/>
              </a:rPr>
              <a:t>(-</a:t>
            </a:r>
            <a:r>
              <a:rPr lang="en-US" altLang="zh-CN" sz="4000" b="1" i="1" dirty="0">
                <a:latin typeface="Times New Roman" panose="02020603050405020304" pitchFamily="18" charset="0"/>
              </a:rPr>
              <a:t>a</a:t>
            </a:r>
            <a:r>
              <a:rPr lang="en-US" altLang="zh-CN" sz="4000" b="1" dirty="0">
                <a:latin typeface="Times New Roman" panose="02020603050405020304" pitchFamily="18" charset="0"/>
              </a:rPr>
              <a:t>-</a:t>
            </a:r>
            <a:r>
              <a:rPr lang="en-US" altLang="zh-CN" sz="4000" b="1" i="1" dirty="0">
                <a:latin typeface="Times New Roman" panose="02020603050405020304" pitchFamily="18" charset="0"/>
              </a:rPr>
              <a:t>b</a:t>
            </a:r>
            <a:r>
              <a:rPr lang="en-US" altLang="zh-CN" sz="4000" b="1" dirty="0">
                <a:latin typeface="Times New Roman" panose="02020603050405020304" pitchFamily="18" charset="0"/>
              </a:rPr>
              <a:t>)</a:t>
            </a:r>
            <a:r>
              <a:rPr lang="en-US" altLang="zh-CN" sz="4000" b="1" baseline="30000" dirty="0">
                <a:latin typeface="Times New Roman" panose="02020603050405020304" pitchFamily="18" charset="0"/>
              </a:rPr>
              <a:t>2</a:t>
            </a:r>
            <a:r>
              <a:rPr lang="zh-CN" altLang="en-US" sz="4000" b="1" dirty="0">
                <a:latin typeface="Times New Roman" panose="02020603050405020304" pitchFamily="18" charset="0"/>
              </a:rPr>
              <a:t>相等吗</a:t>
            </a:r>
            <a:r>
              <a:rPr lang="en-US" altLang="zh-CN" sz="4000" b="1" dirty="0">
                <a:latin typeface="Times New Roman" panose="02020603050405020304" pitchFamily="18" charset="0"/>
              </a:rPr>
              <a:t>?</a:t>
            </a:r>
            <a:endParaRPr lang="en-US" altLang="zh-CN" sz="4000" b="1" dirty="0">
              <a:latin typeface="Times New Roman" panose="02020603050405020304" pitchFamily="18" charset="0"/>
            </a:endParaRPr>
          </a:p>
          <a:p>
            <a:pPr algn="l">
              <a:spcBef>
                <a:spcPct val="50000"/>
              </a:spcBef>
            </a:pPr>
            <a:r>
              <a:rPr lang="en-US" altLang="zh-CN" sz="4000" b="1" dirty="0">
                <a:latin typeface="Times New Roman" panose="02020603050405020304" pitchFamily="18" charset="0"/>
              </a:rPr>
              <a:t>(</a:t>
            </a:r>
            <a:r>
              <a:rPr lang="en-US" altLang="zh-CN" sz="4000" b="1" i="1" dirty="0">
                <a:latin typeface="Times New Roman" panose="02020603050405020304" pitchFamily="18" charset="0"/>
              </a:rPr>
              <a:t>a</a:t>
            </a:r>
            <a:r>
              <a:rPr lang="en-US" altLang="zh-CN" sz="4000" b="1" dirty="0">
                <a:latin typeface="Times New Roman" panose="02020603050405020304" pitchFamily="18" charset="0"/>
              </a:rPr>
              <a:t>-</a:t>
            </a:r>
            <a:r>
              <a:rPr lang="en-US" altLang="zh-CN" sz="4000" b="1" i="1" dirty="0">
                <a:latin typeface="Times New Roman" panose="02020603050405020304" pitchFamily="18" charset="0"/>
              </a:rPr>
              <a:t>b</a:t>
            </a:r>
            <a:r>
              <a:rPr lang="en-US" altLang="zh-CN" sz="4000" b="1" dirty="0">
                <a:latin typeface="Times New Roman" panose="02020603050405020304" pitchFamily="18" charset="0"/>
              </a:rPr>
              <a:t>)</a:t>
            </a:r>
            <a:r>
              <a:rPr lang="en-US" altLang="zh-CN" sz="4000" b="1" baseline="30000" dirty="0">
                <a:latin typeface="Times New Roman" panose="02020603050405020304" pitchFamily="18" charset="0"/>
              </a:rPr>
              <a:t>2</a:t>
            </a:r>
            <a:r>
              <a:rPr lang="zh-CN" altLang="en-US" sz="4000" b="1" dirty="0">
                <a:latin typeface="Times New Roman" panose="02020603050405020304" pitchFamily="18" charset="0"/>
              </a:rPr>
              <a:t>与</a:t>
            </a:r>
            <a:r>
              <a:rPr lang="en-US" altLang="zh-CN" sz="4000" b="1" dirty="0">
                <a:latin typeface="Times New Roman" panose="02020603050405020304" pitchFamily="18" charset="0"/>
              </a:rPr>
              <a:t>(</a:t>
            </a:r>
            <a:r>
              <a:rPr lang="en-US" altLang="zh-CN" sz="4000" b="1" i="1" dirty="0">
                <a:latin typeface="Times New Roman" panose="02020603050405020304" pitchFamily="18" charset="0"/>
              </a:rPr>
              <a:t>b</a:t>
            </a:r>
            <a:r>
              <a:rPr lang="en-US" altLang="zh-CN" sz="4000" b="1" dirty="0">
                <a:latin typeface="Times New Roman" panose="02020603050405020304" pitchFamily="18" charset="0"/>
              </a:rPr>
              <a:t>-</a:t>
            </a:r>
            <a:r>
              <a:rPr lang="en-US" altLang="zh-CN" sz="4000" b="1" i="1" dirty="0">
                <a:latin typeface="Times New Roman" panose="02020603050405020304" pitchFamily="18" charset="0"/>
              </a:rPr>
              <a:t>a</a:t>
            </a:r>
            <a:r>
              <a:rPr lang="en-US" altLang="zh-CN" sz="4000" b="1" dirty="0">
                <a:latin typeface="Times New Roman" panose="02020603050405020304" pitchFamily="18" charset="0"/>
              </a:rPr>
              <a:t>)</a:t>
            </a:r>
            <a:r>
              <a:rPr lang="en-US" altLang="zh-CN" sz="4000" b="1" baseline="30000" dirty="0">
                <a:latin typeface="Times New Roman" panose="02020603050405020304" pitchFamily="18" charset="0"/>
              </a:rPr>
              <a:t>2</a:t>
            </a:r>
            <a:r>
              <a:rPr lang="zh-CN" altLang="en-US" sz="4000" b="1" dirty="0">
                <a:latin typeface="Times New Roman" panose="02020603050405020304" pitchFamily="18" charset="0"/>
              </a:rPr>
              <a:t>相等吗</a:t>
            </a:r>
            <a:r>
              <a:rPr lang="en-US" altLang="zh-CN" sz="4000" b="1" dirty="0">
                <a:latin typeface="Times New Roman" panose="02020603050405020304" pitchFamily="18" charset="0"/>
              </a:rPr>
              <a:t>?</a:t>
            </a:r>
            <a:endParaRPr lang="en-US" altLang="zh-CN" sz="4000" b="1" dirty="0">
              <a:latin typeface="Times New Roman" panose="02020603050405020304" pitchFamily="18" charset="0"/>
            </a:endParaRPr>
          </a:p>
          <a:p>
            <a:pPr algn="l">
              <a:spcBef>
                <a:spcPct val="50000"/>
              </a:spcBef>
            </a:pPr>
            <a:r>
              <a:rPr lang="en-US" altLang="zh-CN" sz="4000" b="1" dirty="0">
                <a:latin typeface="Times New Roman" panose="02020603050405020304" pitchFamily="18" charset="0"/>
              </a:rPr>
              <a:t>(</a:t>
            </a:r>
            <a:r>
              <a:rPr lang="en-US" altLang="zh-CN" sz="4000" b="1" i="1" dirty="0">
                <a:latin typeface="Times New Roman" panose="02020603050405020304" pitchFamily="18" charset="0"/>
              </a:rPr>
              <a:t>a</a:t>
            </a:r>
            <a:r>
              <a:rPr lang="en-US" altLang="zh-CN" sz="4000" b="1" dirty="0">
                <a:latin typeface="Times New Roman" panose="02020603050405020304" pitchFamily="18" charset="0"/>
              </a:rPr>
              <a:t>-</a:t>
            </a:r>
            <a:r>
              <a:rPr lang="en-US" altLang="zh-CN" sz="4000" b="1" i="1" dirty="0">
                <a:latin typeface="Times New Roman" panose="02020603050405020304" pitchFamily="18" charset="0"/>
              </a:rPr>
              <a:t>b</a:t>
            </a:r>
            <a:r>
              <a:rPr lang="en-US" altLang="zh-CN" sz="4000" b="1" dirty="0">
                <a:latin typeface="Times New Roman" panose="02020603050405020304" pitchFamily="18" charset="0"/>
              </a:rPr>
              <a:t>)</a:t>
            </a:r>
            <a:r>
              <a:rPr lang="en-US" altLang="zh-CN" sz="4000" b="1" baseline="30000" dirty="0">
                <a:latin typeface="Times New Roman" panose="02020603050405020304" pitchFamily="18" charset="0"/>
              </a:rPr>
              <a:t>2</a:t>
            </a:r>
            <a:r>
              <a:rPr lang="zh-CN" altLang="en-US" sz="4000" b="1" dirty="0">
                <a:latin typeface="Times New Roman" panose="02020603050405020304" pitchFamily="18" charset="0"/>
              </a:rPr>
              <a:t>与</a:t>
            </a:r>
            <a:r>
              <a:rPr lang="en-US" altLang="zh-CN" sz="4000" b="1" i="1" dirty="0">
                <a:latin typeface="Times New Roman" panose="02020603050405020304" pitchFamily="18" charset="0"/>
              </a:rPr>
              <a:t>a</a:t>
            </a:r>
            <a:r>
              <a:rPr lang="en-US" altLang="zh-CN" sz="4000" b="1" baseline="30000" dirty="0">
                <a:latin typeface="Times New Roman" panose="02020603050405020304" pitchFamily="18" charset="0"/>
              </a:rPr>
              <a:t>2</a:t>
            </a:r>
            <a:r>
              <a:rPr lang="en-US" altLang="zh-CN" sz="4000" b="1" dirty="0">
                <a:latin typeface="Times New Roman" panose="02020603050405020304" pitchFamily="18" charset="0"/>
              </a:rPr>
              <a:t>-</a:t>
            </a:r>
            <a:r>
              <a:rPr lang="en-US" altLang="zh-CN" sz="4000" b="1" i="1" dirty="0">
                <a:latin typeface="Times New Roman" panose="02020603050405020304" pitchFamily="18" charset="0"/>
              </a:rPr>
              <a:t>b</a:t>
            </a:r>
            <a:r>
              <a:rPr lang="en-US" altLang="zh-CN" sz="4000" b="1" baseline="30000" dirty="0">
                <a:latin typeface="Times New Roman" panose="02020603050405020304" pitchFamily="18" charset="0"/>
              </a:rPr>
              <a:t>2</a:t>
            </a:r>
            <a:r>
              <a:rPr lang="zh-CN" altLang="en-US" sz="4000" b="1" dirty="0">
                <a:latin typeface="Times New Roman" panose="02020603050405020304" pitchFamily="18" charset="0"/>
              </a:rPr>
              <a:t>相等吗</a:t>
            </a:r>
            <a:r>
              <a:rPr lang="en-US" altLang="zh-CN" sz="4000" b="1" dirty="0">
                <a:latin typeface="Times New Roman" panose="02020603050405020304" pitchFamily="18" charset="0"/>
              </a:rPr>
              <a:t>?</a:t>
            </a:r>
            <a:endParaRPr lang="en-US" altLang="zh-CN" sz="4000" b="1" dirty="0">
              <a:latin typeface="Times New Roman" panose="02020603050405020304" pitchFamily="18" charset="0"/>
            </a:endParaRPr>
          </a:p>
          <a:p>
            <a:pPr algn="l">
              <a:spcBef>
                <a:spcPct val="50000"/>
              </a:spcBef>
            </a:pPr>
            <a:r>
              <a:rPr lang="zh-CN" altLang="en-US" sz="4000" b="1" dirty="0">
                <a:latin typeface="Times New Roman" panose="02020603050405020304" pitchFamily="18" charset="0"/>
              </a:rPr>
              <a:t>为什么</a:t>
            </a:r>
            <a:r>
              <a:rPr lang="en-US" altLang="zh-CN" sz="4000" b="1" dirty="0">
                <a:latin typeface="Times New Roman" panose="02020603050405020304" pitchFamily="18" charset="0"/>
              </a:rPr>
              <a:t>?</a:t>
            </a:r>
            <a:endParaRPr lang="en-US" altLang="zh-CN" sz="40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4580" name="文本框 24579"/>
          <p:cNvSpPr txBox="1"/>
          <p:nvPr/>
        </p:nvSpPr>
        <p:spPr>
          <a:xfrm>
            <a:off x="2555875" y="2276475"/>
            <a:ext cx="403225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endParaRPr dirty="0">
              <a:latin typeface="Arial" panose="020B0604020202020204" pitchFamily="34" charset="0"/>
            </a:endParaRPr>
          </a:p>
        </p:txBody>
      </p:sp>
      <p:sp>
        <p:nvSpPr>
          <p:cNvPr id="24581" name="文本框 24580"/>
          <p:cNvSpPr txBox="1"/>
          <p:nvPr/>
        </p:nvSpPr>
        <p:spPr>
          <a:xfrm>
            <a:off x="2195513" y="1916113"/>
            <a:ext cx="4873625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4000">
                <a:solidFill>
                  <a:srgbClr val="0000FF"/>
                </a:solidFill>
                <a:latin typeface="Tahoma" panose="020B0604030504040204" pitchFamily="34" charset="0"/>
                <a:ea typeface="华文行楷" pitchFamily="2" charset="-122"/>
              </a:rPr>
              <a:t>     </a:t>
            </a:r>
            <a:r>
              <a:rPr lang="zh-CN" altLang="en-US" sz="4000" b="1">
                <a:solidFill>
                  <a:srgbClr val="0000FF"/>
                </a:solidFill>
                <a:latin typeface="Tahoma" panose="020B0604030504040204" pitchFamily="34" charset="0"/>
                <a:ea typeface="华文行楷" pitchFamily="2" charset="-122"/>
              </a:rPr>
              <a:t>通过对本节课的学习，你有哪些收获呢？</a:t>
            </a:r>
            <a:endParaRPr lang="zh-CN" altLang="en-US" sz="4000" b="1">
              <a:solidFill>
                <a:srgbClr val="0000FF"/>
              </a:solidFill>
              <a:latin typeface="Tahoma" panose="020B0604030504040204" pitchFamily="34" charset="0"/>
              <a:ea typeface="华文行楷" pitchFamily="2" charset="-122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9458" name="标题 19457"/>
          <p:cNvSpPr>
            <a:spLocks noGrp="1" noRot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 anchor="ctr"/>
          <a:p>
            <a:pPr algn="l"/>
            <a:r>
              <a:rPr lang="zh-CN" altLang="en-US" dirty="0"/>
              <a:t>当堂训练：</a:t>
            </a:r>
            <a:endParaRPr lang="zh-CN" altLang="en-US" dirty="0"/>
          </a:p>
        </p:txBody>
      </p:sp>
      <p:sp>
        <p:nvSpPr>
          <p:cNvPr id="19459" name="文本占位符 19458"/>
          <p:cNvSpPr>
            <a:spLocks noGrp="1" noRot="1"/>
          </p:cNvSpPr>
          <p:nvPr>
            <p:ph type="body" sz="half" idx="1"/>
          </p:nvPr>
        </p:nvSpPr>
        <p:spPr>
          <a:xfrm>
            <a:off x="457200" y="1219200"/>
            <a:ext cx="8305800" cy="4906963"/>
          </a:xfrm>
        </p:spPr>
        <p:txBody>
          <a:bodyPr/>
          <a:p>
            <a:pPr>
              <a:buNone/>
            </a:pPr>
            <a:r>
              <a:rPr lang="en-US" altLang="zh-CN" sz="2800" dirty="0"/>
              <a:t> 1.</a:t>
            </a:r>
            <a:r>
              <a:rPr lang="zh-CN" altLang="en-US" sz="2800" dirty="0"/>
              <a:t>运用完全平方公式计算</a:t>
            </a:r>
            <a:endParaRPr lang="zh-CN" altLang="en-US" sz="2800" dirty="0"/>
          </a:p>
          <a:p>
            <a:pPr>
              <a:buNone/>
            </a:pPr>
            <a:r>
              <a:rPr lang="zh-CN" altLang="en-US" sz="2800" dirty="0"/>
              <a:t>（</a:t>
            </a:r>
            <a:r>
              <a:rPr lang="en-US" altLang="zh-CN" sz="2800" dirty="0"/>
              <a:t>1</a:t>
            </a:r>
            <a:r>
              <a:rPr lang="zh-CN" altLang="en-US" sz="2800" dirty="0"/>
              <a:t>）                   （</a:t>
            </a:r>
            <a:r>
              <a:rPr lang="en-US" altLang="zh-CN" sz="2800" dirty="0"/>
              <a:t>2</a:t>
            </a:r>
            <a:r>
              <a:rPr lang="zh-CN" altLang="en-US" sz="2800" dirty="0"/>
              <a:t>）                 （</a:t>
            </a:r>
            <a:r>
              <a:rPr lang="en-US" altLang="zh-CN" sz="2800" dirty="0"/>
              <a:t>3</a:t>
            </a:r>
            <a:r>
              <a:rPr lang="zh-CN" altLang="en-US" sz="2800" dirty="0"/>
              <a:t>）</a:t>
            </a:r>
            <a:endParaRPr lang="zh-CN" altLang="en-US" sz="2800" dirty="0"/>
          </a:p>
          <a:p>
            <a:pPr>
              <a:buNone/>
            </a:pPr>
            <a:r>
              <a:rPr lang="zh-CN" altLang="en-US" sz="2800" dirty="0"/>
              <a:t>（</a:t>
            </a:r>
            <a:r>
              <a:rPr lang="en-US" altLang="zh-CN" sz="2800" dirty="0"/>
              <a:t>4</a:t>
            </a:r>
            <a:r>
              <a:rPr lang="zh-CN" altLang="en-US" sz="2800" dirty="0"/>
              <a:t>）                         （</a:t>
            </a:r>
            <a:r>
              <a:rPr lang="en-US" altLang="zh-CN" sz="2800" dirty="0"/>
              <a:t>5</a:t>
            </a:r>
            <a:r>
              <a:rPr lang="zh-CN" altLang="en-US" sz="2800" dirty="0"/>
              <a:t>）</a:t>
            </a:r>
            <a:endParaRPr lang="zh-CN" altLang="en-US" sz="2800" dirty="0"/>
          </a:p>
          <a:p>
            <a:pPr>
              <a:buNone/>
            </a:pPr>
            <a:r>
              <a:rPr lang="zh-CN" altLang="en-US" sz="2800" dirty="0"/>
              <a:t>  </a:t>
            </a:r>
            <a:endParaRPr lang="zh-CN" altLang="en-US" sz="2800" dirty="0"/>
          </a:p>
          <a:p>
            <a:pPr>
              <a:buNone/>
            </a:pPr>
            <a:r>
              <a:rPr lang="zh-CN" altLang="en-US" sz="2800" dirty="0"/>
              <a:t>  </a:t>
            </a:r>
            <a:r>
              <a:rPr lang="en-US" altLang="zh-CN" sz="2800" dirty="0"/>
              <a:t>2.</a:t>
            </a:r>
            <a:r>
              <a:rPr lang="zh-CN" altLang="en-US" sz="2800" dirty="0"/>
              <a:t>先化简，再求值</a:t>
            </a:r>
            <a:endParaRPr lang="zh-CN" altLang="en-US" sz="2800" dirty="0"/>
          </a:p>
          <a:p>
            <a:pPr>
              <a:buNone/>
            </a:pPr>
            <a:r>
              <a:rPr lang="zh-CN" altLang="en-US" sz="2800" dirty="0"/>
              <a:t>                                                      其中</a:t>
            </a:r>
            <a:endParaRPr lang="zh-CN" altLang="en-US" sz="2800" dirty="0"/>
          </a:p>
          <a:p>
            <a:pPr>
              <a:buNone/>
            </a:pPr>
            <a:r>
              <a:rPr lang="zh-CN" altLang="en-US" sz="2800" dirty="0"/>
              <a:t>  </a:t>
            </a:r>
            <a:endParaRPr lang="zh-CN" altLang="en-US" sz="2800" dirty="0"/>
          </a:p>
          <a:p>
            <a:pPr>
              <a:buNone/>
            </a:pPr>
            <a:r>
              <a:rPr lang="zh-CN" altLang="en-US" sz="2800" dirty="0"/>
              <a:t>  </a:t>
            </a:r>
            <a:r>
              <a:rPr lang="en-US" altLang="zh-CN" sz="2800" dirty="0"/>
              <a:t>3.</a:t>
            </a:r>
            <a:r>
              <a:rPr lang="zh-CN" altLang="en-US" sz="2800" dirty="0"/>
              <a:t>已知                                                     的值</a:t>
            </a:r>
            <a:r>
              <a:rPr lang="zh-CN" altLang="en-US" sz="2800"/>
              <a:t>                                   </a:t>
            </a:r>
            <a:endParaRPr lang="zh-CN" altLang="en-US" sz="2800"/>
          </a:p>
        </p:txBody>
      </p:sp>
      <p:graphicFrame>
        <p:nvGraphicFramePr>
          <p:cNvPr id="19460" name="内容占位符 19459"/>
          <p:cNvGraphicFramePr/>
          <p:nvPr>
            <p:ph sz="quarter" idx="2"/>
          </p:nvPr>
        </p:nvGraphicFramePr>
        <p:xfrm>
          <a:off x="1333500" y="1755775"/>
          <a:ext cx="1501775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1" imgW="635000" imgH="228600" progId="Equation.DSMT4">
                  <p:embed/>
                </p:oleObj>
              </mc:Choice>
              <mc:Fallback>
                <p:oleObj name="" r:id="rId1" imgW="635000" imgH="228600" progId="Equation.DSMT4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333500" y="1755775"/>
                        <a:ext cx="1501775" cy="447675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2" name="内容占位符 19461"/>
          <p:cNvGraphicFramePr/>
          <p:nvPr>
            <p:ph sz="quarter" idx="3"/>
          </p:nvPr>
        </p:nvGraphicFramePr>
        <p:xfrm>
          <a:off x="4217670" y="1755458"/>
          <a:ext cx="1344613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3" imgW="609600" imgH="228600" progId="Equation.DSMT4">
                  <p:embed/>
                </p:oleObj>
              </mc:Choice>
              <mc:Fallback>
                <p:oleObj name="" r:id="rId3" imgW="609600" imgH="228600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17670" y="1755458"/>
                        <a:ext cx="1344613" cy="417512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4" name="对象 19463"/>
          <p:cNvGraphicFramePr/>
          <p:nvPr/>
        </p:nvGraphicFramePr>
        <p:xfrm>
          <a:off x="6781800" y="1676400"/>
          <a:ext cx="1371600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5" imgW="596900" imgH="228600" progId="Equation.DSMT4">
                  <p:embed/>
                </p:oleObj>
              </mc:Choice>
              <mc:Fallback>
                <p:oleObj name="" r:id="rId5" imgW="596900" imgH="2286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781800" y="1676400"/>
                        <a:ext cx="1371600" cy="5270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5" name="对象 19464"/>
          <p:cNvGraphicFramePr/>
          <p:nvPr/>
        </p:nvGraphicFramePr>
        <p:xfrm>
          <a:off x="1333500" y="2209800"/>
          <a:ext cx="1676400" cy="90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7" imgW="748665" imgH="405765" progId="Equation.DSMT4">
                  <p:embed/>
                </p:oleObj>
              </mc:Choice>
              <mc:Fallback>
                <p:oleObj name="" r:id="rId7" imgW="748665" imgH="405765" progId="Equation.DSMT4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333500" y="2209800"/>
                        <a:ext cx="1676400" cy="9096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6" name="对象 19465"/>
          <p:cNvGraphicFramePr/>
          <p:nvPr/>
        </p:nvGraphicFramePr>
        <p:xfrm>
          <a:off x="4728845" y="2209800"/>
          <a:ext cx="609600" cy="51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9" imgW="241300" imgH="203200" progId="Equation.DSMT4">
                  <p:embed/>
                </p:oleObj>
              </mc:Choice>
              <mc:Fallback>
                <p:oleObj name="" r:id="rId9" imgW="241300" imgH="203200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728845" y="2209800"/>
                        <a:ext cx="609600" cy="5127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8" name="对象 19467"/>
          <p:cNvGraphicFramePr/>
          <p:nvPr/>
        </p:nvGraphicFramePr>
        <p:xfrm>
          <a:off x="1143000" y="3733800"/>
          <a:ext cx="4419600" cy="598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11" imgW="1689100" imgH="228600" progId="Equation.DSMT4">
                  <p:embed/>
                </p:oleObj>
              </mc:Choice>
              <mc:Fallback>
                <p:oleObj name="" r:id="rId11" imgW="1689100" imgH="228600" progId="Equation.DSMT4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143000" y="3733800"/>
                        <a:ext cx="4419600" cy="5984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69" name="对象 19468"/>
          <p:cNvGraphicFramePr/>
          <p:nvPr/>
        </p:nvGraphicFramePr>
        <p:xfrm>
          <a:off x="6705600" y="3581400"/>
          <a:ext cx="1752600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13" imgW="786765" imgH="405765" progId="Equation.DSMT4">
                  <p:embed/>
                </p:oleObj>
              </mc:Choice>
              <mc:Fallback>
                <p:oleObj name="" r:id="rId13" imgW="786765" imgH="405765" progId="Equation.DSMT4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705600" y="3581400"/>
                        <a:ext cx="1752600" cy="9048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70" name="对象 19469"/>
          <p:cNvGraphicFramePr/>
          <p:nvPr/>
        </p:nvGraphicFramePr>
        <p:xfrm>
          <a:off x="1905000" y="4800600"/>
          <a:ext cx="2743200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15" imgW="1002665" imgH="203200" progId="Equation.DSMT4">
                  <p:embed/>
                </p:oleObj>
              </mc:Choice>
              <mc:Fallback>
                <p:oleObj name="" r:id="rId15" imgW="1002665" imgH="203200" progId="Equation.DSMT4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905000" y="4800600"/>
                        <a:ext cx="2743200" cy="5556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471" name="对象 19470"/>
          <p:cNvGraphicFramePr/>
          <p:nvPr/>
        </p:nvGraphicFramePr>
        <p:xfrm>
          <a:off x="4953000" y="4800600"/>
          <a:ext cx="1828800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17" imgW="672465" imgH="215900" progId="Equation.DSMT4">
                  <p:embed/>
                </p:oleObj>
              </mc:Choice>
              <mc:Fallback>
                <p:oleObj name="" r:id="rId17" imgW="672465" imgH="215900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953000" y="4800600"/>
                        <a:ext cx="1828800" cy="5857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Text Box 8"/>
          <p:cNvSpPr txBox="1"/>
          <p:nvPr/>
        </p:nvSpPr>
        <p:spPr>
          <a:xfrm>
            <a:off x="2650173" y="3541395"/>
            <a:ext cx="6858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x-none" sz="2800" b="1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r>
              <a:rPr lang="en-US" altLang="x-none" sz="2800" b="1" baseline="30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x-none" sz="2800" b="1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endParaRPr lang="en-US" altLang="x-none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43" name="Text Box 9"/>
          <p:cNvSpPr txBox="1"/>
          <p:nvPr/>
        </p:nvSpPr>
        <p:spPr>
          <a:xfrm>
            <a:off x="2957830" y="4827905"/>
            <a:ext cx="6096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x-none" sz="2800" b="1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r>
              <a:rPr lang="en-US" altLang="x-none" sz="2800" b="1" baseline="30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x-none" sz="2800" b="1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endParaRPr lang="en-US" altLang="x-none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44" name="Text Box 17"/>
          <p:cNvSpPr txBox="1"/>
          <p:nvPr/>
        </p:nvSpPr>
        <p:spPr>
          <a:xfrm>
            <a:off x="647700" y="1255395"/>
            <a:ext cx="7848600" cy="3925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lnSpc>
                <a:spcPct val="150000"/>
              </a:lnSpc>
            </a:pPr>
            <a:r>
              <a:rPr lang="en-US" altLang="x-none" sz="2400" b="1">
                <a:solidFill>
                  <a:srgbClr val="0000FF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一位老人非常喜欢孩子．每当有孩子到他家做客时，老人都要拿出糖果招待他们．来一个孩子，老人就给这个孩子一块糖，来两个孩子，老人就给每个孩子两块塘，</a:t>
            </a:r>
            <a:r>
              <a:rPr lang="en-US" altLang="x-none" sz="2400" b="1">
                <a:solidFill>
                  <a:srgbClr val="0000FF"/>
                </a:solidFill>
                <a:latin typeface="宋体" panose="02010600030101010101" pitchFamily="2" charset="-122"/>
              </a:rPr>
              <a:t>…</a:t>
            </a:r>
            <a:r>
              <a:rPr lang="en-US" altLang="x-none" sz="2400" b="1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endParaRPr lang="en-US" altLang="x-none" sz="2400" b="1">
              <a:solidFill>
                <a:srgbClr val="0000FF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（</a:t>
            </a:r>
            <a:r>
              <a:rPr lang="en-US" altLang="x-none" sz="2400" b="1">
                <a:solidFill>
                  <a:srgbClr val="0000FF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）第一天有</a:t>
            </a:r>
            <a:r>
              <a:rPr lang="en-US" altLang="x-none" sz="2400" b="1">
                <a:solidFill>
                  <a:srgbClr val="0000FF"/>
                </a:solidFill>
                <a:latin typeface="宋体" panose="02010600030101010101" pitchFamily="2" charset="-122"/>
              </a:rPr>
              <a:t>a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个男孩去了老人家，老人一共给了这些孩子多少块糖？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（</a:t>
            </a:r>
            <a:r>
              <a:rPr lang="en-US" altLang="x-none" sz="2400" b="1">
                <a:solidFill>
                  <a:srgbClr val="0000FF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）第二天有</a:t>
            </a:r>
            <a:r>
              <a:rPr lang="en-US" altLang="x-none" sz="2400" b="1">
                <a:solidFill>
                  <a:srgbClr val="0000FF"/>
                </a:solidFill>
                <a:latin typeface="宋体" panose="02010600030101010101" pitchFamily="2" charset="-122"/>
              </a:rPr>
              <a:t>b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个女孩去了老人家，老人一共给了这些孩子多少块糖？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Times New Roman" panose="02020603050405020304" pitchFamily="18" charset="0"/>
            </a:endParaRPr>
          </a:p>
        </p:txBody>
      </p:sp>
      <p:pic>
        <p:nvPicPr>
          <p:cNvPr id="10245" name="图片 10244"/>
          <p:cNvPicPr>
            <a:picLocks noChangeAspect="1"/>
          </p:cNvPicPr>
          <p:nvPr/>
        </p:nvPicPr>
        <p:blipFill>
          <a:blip r:embed="rId1"/>
          <a:srcRect l="6560" t="-1273" r="8038" b="20181"/>
          <a:stretch>
            <a:fillRect/>
          </a:stretch>
        </p:blipFill>
        <p:spPr>
          <a:xfrm>
            <a:off x="663893" y="646113"/>
            <a:ext cx="2293937" cy="7080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 Box 2"/>
          <p:cNvSpPr txBox="1"/>
          <p:nvPr/>
        </p:nvSpPr>
        <p:spPr>
          <a:xfrm>
            <a:off x="647383" y="1373823"/>
            <a:ext cx="7848600" cy="2574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lnSpc>
                <a:spcPct val="17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（</a:t>
            </a:r>
            <a:r>
              <a:rPr lang="en-US" altLang="x-none" sz="2400" b="1">
                <a:solidFill>
                  <a:srgbClr val="0000FF"/>
                </a:solidFill>
                <a:latin typeface="宋体" panose="02010600030101010101" pitchFamily="2" charset="-122"/>
              </a:rPr>
              <a:t>3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）第三天这（</a:t>
            </a:r>
            <a:r>
              <a:rPr lang="en-US" altLang="x-none" sz="2400" b="1" err="1">
                <a:solidFill>
                  <a:srgbClr val="0000FF"/>
                </a:solidFill>
                <a:latin typeface="宋体" panose="02010600030101010101" pitchFamily="2" charset="-122"/>
              </a:rPr>
              <a:t>a+b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）个孩子一起去看老人，老人一共给了这些孩子多少块糖？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7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（</a:t>
            </a:r>
            <a:r>
              <a:rPr lang="en-US" altLang="x-none" sz="2400" b="1">
                <a:solidFill>
                  <a:srgbClr val="0000FF"/>
                </a:solidFill>
                <a:latin typeface="宋体" panose="02010600030101010101" pitchFamily="2" charset="-122"/>
              </a:rPr>
              <a:t>4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）这些孩子第三天得到的糖果数与前两天他们得到的糖果总数哪个多？多多少？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1267" name="Text Box 5"/>
          <p:cNvSpPr txBox="1"/>
          <p:nvPr/>
        </p:nvSpPr>
        <p:spPr>
          <a:xfrm>
            <a:off x="4115118" y="2140585"/>
            <a:ext cx="218757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x-none" sz="2800" b="1" err="1">
                <a:solidFill>
                  <a:srgbClr val="FF0000"/>
                </a:solidFill>
                <a:latin typeface="Times New Roman" panose="02020603050405020304" pitchFamily="18" charset="0"/>
              </a:rPr>
              <a:t>a+b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）</a:t>
            </a:r>
            <a:r>
              <a:rPr lang="en-US" altLang="x-none" sz="2800" b="1" baseline="3000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x-none" sz="2800" b="1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endParaRPr lang="en-US" altLang="x-none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68" name="Text Box 6"/>
          <p:cNvSpPr txBox="1"/>
          <p:nvPr/>
        </p:nvSpPr>
        <p:spPr>
          <a:xfrm>
            <a:off x="1420813" y="3815715"/>
            <a:ext cx="707548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第三天多，多（</a:t>
            </a:r>
            <a:r>
              <a:rPr lang="en-US" altLang="x-none" sz="2800" b="1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a+b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）</a:t>
            </a:r>
            <a:r>
              <a:rPr lang="en-US" altLang="x-none" sz="2800" b="1" baseline="30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x-none" sz="2800" b="1">
                <a:solidFill>
                  <a:srgbClr val="FF0000"/>
                </a:solidFill>
                <a:latin typeface="Times New Roman" panose="02020603050405020304" pitchFamily="18" charset="0"/>
              </a:rPr>
              <a:t>-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x-none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x-none" sz="2800" b="1" baseline="30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x-none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+b</a:t>
            </a:r>
            <a:r>
              <a:rPr lang="en-US" altLang="x-none" sz="2800" b="1" baseline="30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）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0245" name="图片 10244"/>
          <p:cNvPicPr>
            <a:picLocks noChangeAspect="1"/>
          </p:cNvPicPr>
          <p:nvPr/>
        </p:nvPicPr>
        <p:blipFill>
          <a:blip r:embed="rId1"/>
          <a:srcRect l="6560" t="-1273" r="8038" b="20181"/>
          <a:stretch>
            <a:fillRect/>
          </a:stretch>
        </p:blipFill>
        <p:spPr>
          <a:xfrm>
            <a:off x="573723" y="580708"/>
            <a:ext cx="2293937" cy="708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Text Box 8"/>
          <p:cNvSpPr txBox="1"/>
          <p:nvPr/>
        </p:nvSpPr>
        <p:spPr>
          <a:xfrm>
            <a:off x="647700" y="4335145"/>
            <a:ext cx="7543800" cy="17351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en-US" altLang="x-none" sz="2400" b="1">
                <a:solidFill>
                  <a:srgbClr val="0000FF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我们上一节学习了平方差公式即</a:t>
            </a:r>
            <a:r>
              <a:rPr lang="en-US" altLang="x-none" sz="2400" b="1">
                <a:solidFill>
                  <a:srgbClr val="0000FF"/>
                </a:solidFill>
                <a:latin typeface="宋体" panose="02010600030101010101" pitchFamily="2" charset="-122"/>
              </a:rPr>
              <a:t>(</a:t>
            </a:r>
            <a:r>
              <a:rPr lang="en-US" altLang="x-none" sz="2400" b="1" err="1">
                <a:solidFill>
                  <a:srgbClr val="0000FF"/>
                </a:solidFill>
                <a:latin typeface="宋体" panose="02010600030101010101" pitchFamily="2" charset="-122"/>
              </a:rPr>
              <a:t>a+b)(a-b</a:t>
            </a:r>
            <a:r>
              <a:rPr lang="en-US" altLang="x-none" sz="2400" b="1">
                <a:solidFill>
                  <a:srgbClr val="0000FF"/>
                </a:solidFill>
                <a:latin typeface="宋体" panose="02010600030101010101" pitchFamily="2" charset="-122"/>
              </a:rPr>
              <a:t>)=a</a:t>
            </a:r>
            <a:r>
              <a:rPr lang="en-US" altLang="x-none" sz="2400" b="1" baseline="30000">
                <a:solidFill>
                  <a:srgbClr val="0000FF"/>
                </a:solidFill>
                <a:latin typeface="宋体" panose="02010600030101010101" pitchFamily="2" charset="-122"/>
              </a:rPr>
              <a:t>2</a:t>
            </a:r>
            <a:r>
              <a:rPr lang="en-US" altLang="x-none" sz="2400" b="1">
                <a:solidFill>
                  <a:srgbClr val="0000FF"/>
                </a:solidFill>
                <a:latin typeface="宋体" panose="02010600030101010101" pitchFamily="2" charset="-122"/>
              </a:rPr>
              <a:t>-b</a:t>
            </a:r>
            <a:r>
              <a:rPr lang="en-US" altLang="x-none" sz="2400" b="1" baseline="30000">
                <a:solidFill>
                  <a:srgbClr val="0000FF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，现在遇到了两个数的和的平方，即</a:t>
            </a:r>
            <a:r>
              <a:rPr lang="en-US" altLang="x-none" sz="2400" b="1">
                <a:solidFill>
                  <a:srgbClr val="0000FF"/>
                </a:solidFill>
                <a:latin typeface="宋体" panose="02010600030101010101" pitchFamily="2" charset="-122"/>
              </a:rPr>
              <a:t>(</a:t>
            </a:r>
            <a:r>
              <a:rPr lang="en-US" altLang="x-none" sz="2400" b="1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a+b</a:t>
            </a:r>
            <a:r>
              <a:rPr lang="en-US" altLang="x-none" sz="2400" b="1">
                <a:solidFill>
                  <a:srgbClr val="0000FF"/>
                </a:solidFill>
                <a:latin typeface="宋体" panose="02010600030101010101" pitchFamily="2" charset="-122"/>
              </a:rPr>
              <a:t>)</a:t>
            </a:r>
            <a:r>
              <a:rPr lang="en-US" altLang="x-none" sz="2400" b="1" baseline="3000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</a:rPr>
              <a:t>这是我们这节课要研究的新问题．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170" name="标题 7169"/>
          <p:cNvSpPr>
            <a:spLocks noGrp="1" noRot="1"/>
          </p:cNvSpPr>
          <p:nvPr>
            <p:ph type="title"/>
          </p:nvPr>
        </p:nvSpPr>
        <p:spPr/>
        <p:txBody>
          <a:bodyPr anchor="ctr"/>
          <a:p>
            <a:pPr algn="l"/>
            <a:r>
              <a:rPr lang="zh-CN" altLang="en-US" sz="4000" dirty="0">
                <a:solidFill>
                  <a:srgbClr val="0000FF"/>
                </a:solidFill>
              </a:rPr>
              <a:t>自学指导</a:t>
            </a:r>
            <a:r>
              <a:rPr lang="zh-CN" altLang="en-US" sz="3200" dirty="0">
                <a:solidFill>
                  <a:srgbClr val="FF0000"/>
                </a:solidFill>
              </a:rPr>
              <a:t>：（阅读教材</a:t>
            </a:r>
            <a:r>
              <a:rPr lang="en-US" altLang="zh-CN" sz="3200" dirty="0">
                <a:solidFill>
                  <a:srgbClr val="FF0000"/>
                </a:solidFill>
              </a:rPr>
              <a:t>109-110</a:t>
            </a:r>
            <a:r>
              <a:rPr lang="zh-CN" altLang="en-US" sz="3200" dirty="0">
                <a:solidFill>
                  <a:srgbClr val="FF0000"/>
                </a:solidFill>
              </a:rPr>
              <a:t>页的内容，并注意以下问题）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7171" name="文本占位符 7170"/>
          <p:cNvSpPr>
            <a:spLocks noGrp="1" noRot="1"/>
          </p:cNvSpPr>
          <p:nvPr>
            <p:ph type="body" idx="1"/>
          </p:nvPr>
        </p:nvSpPr>
        <p:spPr/>
        <p:txBody>
          <a:bodyPr/>
          <a:p>
            <a:r>
              <a:rPr lang="en-US" altLang="zh-CN" dirty="0"/>
              <a:t>1.</a:t>
            </a:r>
            <a:r>
              <a:rPr lang="zh-CN" altLang="en-US" b="1" dirty="0"/>
              <a:t>完成</a:t>
            </a:r>
            <a:r>
              <a:rPr lang="en-US" altLang="zh-CN" b="1" dirty="0"/>
              <a:t>109</a:t>
            </a:r>
            <a:r>
              <a:rPr lang="zh-CN" altLang="en-US" b="1" dirty="0"/>
              <a:t>页的探究，归纳总结发现的规律</a:t>
            </a:r>
            <a:r>
              <a:rPr lang="en-US" altLang="zh-CN" b="1" dirty="0"/>
              <a:t>;</a:t>
            </a:r>
            <a:endParaRPr lang="en-US" altLang="zh-CN" b="1" dirty="0"/>
          </a:p>
          <a:p>
            <a:r>
              <a:rPr lang="en-US" altLang="zh-CN" b="1" dirty="0"/>
              <a:t>2.</a:t>
            </a:r>
            <a:r>
              <a:rPr lang="zh-CN" altLang="en-US" b="1" dirty="0"/>
              <a:t>理解并熟记完全平方公式，并会用文字语言表述</a:t>
            </a:r>
            <a:r>
              <a:rPr lang="en-US" altLang="zh-CN" b="1" dirty="0"/>
              <a:t>;</a:t>
            </a:r>
            <a:endParaRPr lang="en-US" altLang="zh-CN" b="1" dirty="0"/>
          </a:p>
          <a:p>
            <a:r>
              <a:rPr lang="en-US" altLang="zh-CN" b="1" dirty="0"/>
              <a:t>3.</a:t>
            </a:r>
            <a:r>
              <a:rPr lang="zh-CN" altLang="en-US" b="1" dirty="0"/>
              <a:t>了解完全平方公式的</a:t>
            </a:r>
            <a:r>
              <a:rPr lang="en-US" altLang="zh-CN" b="1" dirty="0"/>
              <a:t>几何背景;</a:t>
            </a:r>
            <a:endParaRPr lang="zh-CN" altLang="en-US" b="1" dirty="0"/>
          </a:p>
          <a:p>
            <a:r>
              <a:rPr lang="en-US" altLang="zh-CN" b="1" dirty="0"/>
              <a:t>4.</a:t>
            </a:r>
            <a:r>
              <a:rPr lang="zh-CN" altLang="en-US" b="1" dirty="0"/>
              <a:t>注意</a:t>
            </a:r>
            <a:r>
              <a:rPr lang="en-US" altLang="zh-CN" b="1" dirty="0"/>
              <a:t>110</a:t>
            </a:r>
            <a:r>
              <a:rPr lang="zh-CN" altLang="en-US" b="1" dirty="0"/>
              <a:t>页例</a:t>
            </a:r>
            <a:r>
              <a:rPr lang="en-US" altLang="zh-CN" b="1" dirty="0"/>
              <a:t>3</a:t>
            </a:r>
            <a:r>
              <a:rPr lang="zh-CN" altLang="en-US" b="1" dirty="0"/>
              <a:t>、例</a:t>
            </a:r>
            <a:r>
              <a:rPr lang="en-US" altLang="zh-CN" b="1" dirty="0"/>
              <a:t>4</a:t>
            </a:r>
            <a:r>
              <a:rPr lang="zh-CN" altLang="en-US" b="1" dirty="0"/>
              <a:t>的解题过程</a:t>
            </a:r>
            <a:r>
              <a:rPr lang="en-US" altLang="zh-CN" b="1" dirty="0"/>
              <a:t>.</a:t>
            </a:r>
            <a:endParaRPr lang="en-US" altLang="zh-CN" b="1" dirty="0"/>
          </a:p>
        </p:txBody>
      </p:sp>
    </p:spTree>
  </p:cSld>
  <p:clrMapOvr>
    <a:masterClrMapping/>
  </p:clrMapOvr>
  <p:transition spd="med"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8194" name="标题 8193"/>
          <p:cNvSpPr>
            <a:spLocks noGrp="1" noRot="1"/>
          </p:cNvSpPr>
          <p:nvPr>
            <p:ph type="title"/>
          </p:nvPr>
        </p:nvSpPr>
        <p:spPr/>
        <p:txBody>
          <a:bodyPr anchor="ctr"/>
          <a:p>
            <a:pPr algn="l"/>
            <a:r>
              <a:rPr lang="zh-CN" altLang="en-US" dirty="0">
                <a:solidFill>
                  <a:srgbClr val="0000FF"/>
                </a:solidFill>
              </a:rPr>
              <a:t>师生答疑：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8195" name="文本占位符 8194"/>
          <p:cNvSpPr>
            <a:spLocks noGrp="1" noRot="1"/>
          </p:cNvSpPr>
          <p:nvPr>
            <p:ph type="body" idx="1"/>
          </p:nvPr>
        </p:nvSpPr>
        <p:spPr/>
        <p:txBody>
          <a:bodyPr/>
          <a:p>
            <a:r>
              <a:rPr lang="en-US" altLang="zh-CN" dirty="0"/>
              <a:t>1.109</a:t>
            </a:r>
            <a:r>
              <a:rPr lang="zh-CN" altLang="en-US" dirty="0"/>
              <a:t>页探究中有什么规律？如何用公式表示？</a:t>
            </a:r>
            <a:endParaRPr lang="zh-CN" altLang="en-US" dirty="0"/>
          </a:p>
          <a:p>
            <a:r>
              <a:rPr lang="en-US" altLang="zh-CN" dirty="0"/>
              <a:t>2.</a:t>
            </a:r>
            <a:r>
              <a:rPr lang="zh-CN" altLang="zh-CN" dirty="0"/>
              <a:t>用</a:t>
            </a:r>
            <a:r>
              <a:rPr lang="zh-CN" altLang="en-US" dirty="0"/>
              <a:t>文字语言如何表述？</a:t>
            </a:r>
            <a:endParaRPr lang="zh-CN" altLang="en-US" dirty="0"/>
          </a:p>
          <a:p>
            <a:r>
              <a:rPr lang="en-US" altLang="zh-CN" dirty="0"/>
              <a:t>3.</a:t>
            </a:r>
            <a:r>
              <a:rPr lang="zh-CN" altLang="en-US" dirty="0"/>
              <a:t>完全平方公式的结构特征是什么？</a:t>
            </a:r>
            <a:endParaRPr lang="zh-CN" altLang="en-US" dirty="0"/>
          </a:p>
          <a:p>
            <a:endParaRPr lang="zh-CN" altLang="en-US"/>
          </a:p>
        </p:txBody>
      </p:sp>
    </p:spTree>
  </p:cSld>
  <p:clrMapOvr>
    <a:masterClrMapping/>
  </p:clrMapOvr>
  <p:transition spd="med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Text Box 4"/>
          <p:cNvSpPr txBox="1"/>
          <p:nvPr/>
        </p:nvSpPr>
        <p:spPr>
          <a:xfrm>
            <a:off x="468313" y="981075"/>
            <a:ext cx="8388350" cy="46462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一般地</a:t>
            </a:r>
            <a:r>
              <a:rPr lang="en-US" altLang="zh-CN" sz="3200" b="1" dirty="0">
                <a:latin typeface="Arial" panose="020B0604020202020204" pitchFamily="34" charset="0"/>
              </a:rPr>
              <a:t>,</a:t>
            </a:r>
            <a:r>
              <a:rPr lang="zh-CN" altLang="en-US" sz="3200" b="1" dirty="0">
                <a:latin typeface="Arial" panose="020B0604020202020204" pitchFamily="34" charset="0"/>
              </a:rPr>
              <a:t>我们有</a:t>
            </a:r>
            <a:endParaRPr lang="zh-CN" altLang="en-US" sz="3200" b="1" dirty="0">
              <a:latin typeface="Arial" panose="020B0604020202020204" pitchFamily="34" charset="0"/>
            </a:endParaRPr>
          </a:p>
          <a:p>
            <a:pPr algn="l">
              <a:spcBef>
                <a:spcPct val="50000"/>
              </a:spcBef>
            </a:pPr>
            <a:endParaRPr lang="zh-CN" altLang="en-US" sz="3200" b="1" dirty="0">
              <a:latin typeface="Arial" panose="020B0604020202020204" pitchFamily="34" charset="0"/>
            </a:endParaRPr>
          </a:p>
          <a:p>
            <a:pPr algn="l">
              <a:spcBef>
                <a:spcPct val="50000"/>
              </a:spcBef>
            </a:pPr>
            <a:endParaRPr lang="zh-CN" altLang="en-US" sz="2400" b="1" dirty="0">
              <a:latin typeface="Arial" panose="020B0604020202020204" pitchFamily="34" charset="0"/>
            </a:endParaRPr>
          </a:p>
          <a:p>
            <a:pPr algn="l">
              <a:spcBef>
                <a:spcPct val="50000"/>
              </a:spcBef>
            </a:pPr>
            <a:endParaRPr lang="zh-CN" altLang="en-US" sz="2400" b="1" dirty="0">
              <a:latin typeface="Arial" panose="020B0604020202020204" pitchFamily="34" charset="0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即</a:t>
            </a:r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</a:rPr>
              <a:t>两数和</a:t>
            </a:r>
            <a:r>
              <a:rPr lang="en-US" altLang="zh-CN" sz="3600" b="1" dirty="0">
                <a:solidFill>
                  <a:srgbClr val="FF3300"/>
                </a:solidFill>
                <a:latin typeface="Arial" panose="020B0604020202020204" pitchFamily="34" charset="0"/>
              </a:rPr>
              <a:t>(</a:t>
            </a:r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</a:rPr>
              <a:t>或差</a:t>
            </a:r>
            <a:r>
              <a:rPr lang="en-US" altLang="zh-CN" sz="3600" b="1" dirty="0">
                <a:solidFill>
                  <a:srgbClr val="FF3300"/>
                </a:solidFill>
                <a:latin typeface="Arial" panose="020B0604020202020204" pitchFamily="34" charset="0"/>
              </a:rPr>
              <a:t>)</a:t>
            </a:r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</a:rPr>
              <a:t>的平方</a:t>
            </a:r>
            <a:r>
              <a:rPr lang="en-US" altLang="zh-CN" sz="3600" b="1" dirty="0">
                <a:solidFill>
                  <a:srgbClr val="FF3300"/>
                </a:solidFill>
                <a:latin typeface="Arial" panose="020B0604020202020204" pitchFamily="34" charset="0"/>
              </a:rPr>
              <a:t>,</a:t>
            </a:r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</a:rPr>
              <a:t>等于它们的平方和</a:t>
            </a:r>
            <a:r>
              <a:rPr lang="en-US" altLang="zh-CN" sz="3600" b="1" dirty="0">
                <a:solidFill>
                  <a:srgbClr val="FF3300"/>
                </a:solidFill>
                <a:latin typeface="Arial" panose="020B0604020202020204" pitchFamily="34" charset="0"/>
              </a:rPr>
              <a:t>,</a:t>
            </a:r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</a:rPr>
              <a:t>加</a:t>
            </a:r>
            <a:r>
              <a:rPr lang="en-US" altLang="zh-CN" sz="3600" b="1" dirty="0">
                <a:solidFill>
                  <a:srgbClr val="FF3300"/>
                </a:solidFill>
                <a:latin typeface="Arial" panose="020B0604020202020204" pitchFamily="34" charset="0"/>
              </a:rPr>
              <a:t>(</a:t>
            </a:r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</a:rPr>
              <a:t>或减</a:t>
            </a:r>
            <a:r>
              <a:rPr lang="en-US" altLang="zh-CN" sz="3600" b="1" dirty="0">
                <a:solidFill>
                  <a:srgbClr val="FF3300"/>
                </a:solidFill>
                <a:latin typeface="Arial" panose="020B0604020202020204" pitchFamily="34" charset="0"/>
              </a:rPr>
              <a:t>)</a:t>
            </a:r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</a:rPr>
              <a:t>它们的积的</a:t>
            </a:r>
            <a:r>
              <a:rPr lang="en-US" altLang="zh-CN" sz="3600" b="1" dirty="0">
                <a:solidFill>
                  <a:srgbClr val="FF3300"/>
                </a:solidFill>
                <a:latin typeface="Arial" panose="020B0604020202020204" pitchFamily="34" charset="0"/>
              </a:rPr>
              <a:t>2</a:t>
            </a:r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</a:rPr>
              <a:t>倍</a:t>
            </a:r>
            <a:r>
              <a:rPr lang="en-US" altLang="zh-CN" sz="3600" b="1" dirty="0">
                <a:solidFill>
                  <a:srgbClr val="FF3300"/>
                </a:solidFill>
                <a:latin typeface="Arial" panose="020B0604020202020204" pitchFamily="34" charset="0"/>
              </a:rPr>
              <a:t>.</a:t>
            </a:r>
            <a:endParaRPr lang="en-US" altLang="zh-CN" sz="3600" b="1" dirty="0">
              <a:solidFill>
                <a:srgbClr val="FF3300"/>
              </a:solidFill>
              <a:latin typeface="Arial" panose="020B0604020202020204" pitchFamily="34" charset="0"/>
            </a:endParaRPr>
          </a:p>
          <a:p>
            <a:pPr algn="l"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这两个公式叫做</a:t>
            </a:r>
            <a:r>
              <a:rPr lang="en-US" altLang="zh-CN" sz="3200" b="1" dirty="0">
                <a:latin typeface="Arial" panose="020B0604020202020204" pitchFamily="34" charset="0"/>
              </a:rPr>
              <a:t>(</a:t>
            </a:r>
            <a:r>
              <a:rPr lang="zh-CN" altLang="en-US" sz="3200" b="1" dirty="0">
                <a:latin typeface="Arial" panose="020B0604020202020204" pitchFamily="34" charset="0"/>
              </a:rPr>
              <a:t>乘法的</a:t>
            </a:r>
            <a:r>
              <a:rPr lang="en-US" altLang="zh-CN" sz="3200" b="1" dirty="0">
                <a:latin typeface="Arial" panose="020B0604020202020204" pitchFamily="34" charset="0"/>
              </a:rPr>
              <a:t>)</a:t>
            </a:r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</a:rPr>
              <a:t>完全平方公式</a:t>
            </a:r>
            <a:r>
              <a:rPr lang="en-US" altLang="zh-CN" sz="3600" b="1" dirty="0">
                <a:latin typeface="Arial" panose="020B0604020202020204" pitchFamily="34" charset="0"/>
              </a:rPr>
              <a:t>.</a:t>
            </a:r>
            <a:endParaRPr lang="en-US" altLang="zh-CN" sz="3600" b="1" dirty="0">
              <a:latin typeface="Arial" panose="020B0604020202020204" pitchFamily="34" charset="0"/>
            </a:endParaRPr>
          </a:p>
        </p:txBody>
      </p:sp>
      <p:sp>
        <p:nvSpPr>
          <p:cNvPr id="6147" name="Text Box 5"/>
          <p:cNvSpPr txBox="1"/>
          <p:nvPr/>
        </p:nvSpPr>
        <p:spPr>
          <a:xfrm>
            <a:off x="4787900" y="5157788"/>
            <a:ext cx="1841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6148" name="Text Box 6"/>
          <p:cNvSpPr txBox="1"/>
          <p:nvPr/>
        </p:nvSpPr>
        <p:spPr>
          <a:xfrm>
            <a:off x="1763713" y="1557338"/>
            <a:ext cx="5256212" cy="1474787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 sz="3600" b="1" dirty="0">
                <a:solidFill>
                  <a:srgbClr val="FF3300"/>
                </a:solidFill>
                <a:latin typeface="Arial" panose="020B0604020202020204" pitchFamily="34" charset="0"/>
              </a:rPr>
              <a:t>  </a:t>
            </a: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CN" sz="3600" b="1" i="1" dirty="0">
                <a:solidFill>
                  <a:srgbClr val="FF3300"/>
                </a:solidFill>
                <a:latin typeface="Times New Roman" panose="02020603050405020304" pitchFamily="18" charset="0"/>
              </a:rPr>
              <a:t>a</a:t>
            </a: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+</a:t>
            </a:r>
            <a:r>
              <a:rPr lang="en-US" altLang="zh-CN" sz="3600" b="1" i="1" dirty="0">
                <a:solidFill>
                  <a:srgbClr val="FF3300"/>
                </a:solidFill>
                <a:latin typeface="Times New Roman" panose="02020603050405020304" pitchFamily="18" charset="0"/>
              </a:rPr>
              <a:t>b</a:t>
            </a: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)</a:t>
            </a:r>
            <a:r>
              <a:rPr lang="en-US" altLang="zh-CN" sz="3600" b="1" baseline="30000" dirty="0">
                <a:solidFill>
                  <a:srgbClr val="FF33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=</a:t>
            </a:r>
            <a:r>
              <a:rPr lang="en-US" altLang="zh-CN" sz="3600" b="1" i="1" dirty="0">
                <a:solidFill>
                  <a:srgbClr val="FF3300"/>
                </a:solidFill>
                <a:latin typeface="Times New Roman" panose="02020603050405020304" pitchFamily="18" charset="0"/>
              </a:rPr>
              <a:t>a</a:t>
            </a:r>
            <a:r>
              <a:rPr lang="en-US" altLang="zh-CN" sz="3600" b="1" baseline="30000" dirty="0">
                <a:solidFill>
                  <a:srgbClr val="FF33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+2</a:t>
            </a:r>
            <a:r>
              <a:rPr lang="en-US" altLang="zh-CN" sz="3600" b="1" i="1" dirty="0">
                <a:solidFill>
                  <a:srgbClr val="FF3300"/>
                </a:solidFill>
                <a:latin typeface="Times New Roman" panose="02020603050405020304" pitchFamily="18" charset="0"/>
              </a:rPr>
              <a:t>ab</a:t>
            </a: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+</a:t>
            </a:r>
            <a:r>
              <a:rPr lang="en-US" altLang="zh-CN" sz="3600" b="1" i="1" dirty="0">
                <a:solidFill>
                  <a:srgbClr val="FF3300"/>
                </a:solidFill>
                <a:latin typeface="Times New Roman" panose="02020603050405020304" pitchFamily="18" charset="0"/>
              </a:rPr>
              <a:t>b</a:t>
            </a:r>
            <a:r>
              <a:rPr lang="en-US" altLang="zh-CN" sz="3600" b="1" baseline="30000" dirty="0">
                <a:solidFill>
                  <a:srgbClr val="FF33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, </a:t>
            </a:r>
            <a:endParaRPr lang="en-US" altLang="zh-CN" sz="36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  <a:p>
            <a:pPr algn="l">
              <a:spcBef>
                <a:spcPct val="50000"/>
              </a:spcBef>
            </a:pP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  (</a:t>
            </a:r>
            <a:r>
              <a:rPr lang="en-US" altLang="zh-CN" sz="3600" b="1" i="1" dirty="0">
                <a:solidFill>
                  <a:srgbClr val="FF3300"/>
                </a:solidFill>
                <a:latin typeface="Times New Roman" panose="02020603050405020304" pitchFamily="18" charset="0"/>
              </a:rPr>
              <a:t>a</a:t>
            </a: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-</a:t>
            </a:r>
            <a:r>
              <a:rPr lang="en-US" altLang="zh-CN" sz="3600" b="1" i="1" dirty="0">
                <a:solidFill>
                  <a:srgbClr val="FF3300"/>
                </a:solidFill>
                <a:latin typeface="Times New Roman" panose="02020603050405020304" pitchFamily="18" charset="0"/>
              </a:rPr>
              <a:t>b</a:t>
            </a: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) </a:t>
            </a:r>
            <a:r>
              <a:rPr lang="en-US" altLang="zh-CN" sz="3600" b="1" baseline="30000" dirty="0">
                <a:solidFill>
                  <a:srgbClr val="FF33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 = </a:t>
            </a:r>
            <a:r>
              <a:rPr lang="en-US" altLang="zh-CN" sz="3600" b="1" i="1" dirty="0">
                <a:solidFill>
                  <a:srgbClr val="FF3300"/>
                </a:solidFill>
                <a:latin typeface="Times New Roman" panose="02020603050405020304" pitchFamily="18" charset="0"/>
              </a:rPr>
              <a:t>a</a:t>
            </a:r>
            <a:r>
              <a:rPr lang="en-US" altLang="zh-CN" sz="3600" b="1" baseline="30000" dirty="0">
                <a:solidFill>
                  <a:srgbClr val="FF33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-2</a:t>
            </a:r>
            <a:r>
              <a:rPr lang="en-US" altLang="zh-CN" sz="3600" b="1" i="1" dirty="0">
                <a:solidFill>
                  <a:srgbClr val="FF3300"/>
                </a:solidFill>
                <a:latin typeface="Times New Roman" panose="02020603050405020304" pitchFamily="18" charset="0"/>
              </a:rPr>
              <a:t>ab</a:t>
            </a: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 +</a:t>
            </a:r>
            <a:r>
              <a:rPr lang="en-US" altLang="zh-CN" sz="3600" b="1" i="1" dirty="0">
                <a:solidFill>
                  <a:srgbClr val="FF3300"/>
                </a:solidFill>
                <a:latin typeface="Times New Roman" panose="02020603050405020304" pitchFamily="18" charset="0"/>
              </a:rPr>
              <a:t>b</a:t>
            </a:r>
            <a:r>
              <a:rPr lang="en-US" altLang="zh-CN" sz="3600" b="1" baseline="30000" dirty="0">
                <a:solidFill>
                  <a:srgbClr val="FF33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.</a:t>
            </a:r>
            <a:endParaRPr lang="en-US" altLang="zh-CN" sz="36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Text Box 2"/>
          <p:cNvSpPr txBox="1"/>
          <p:nvPr/>
        </p:nvSpPr>
        <p:spPr>
          <a:xfrm>
            <a:off x="296545" y="750570"/>
            <a:ext cx="344678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公式的特点：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87" name="Text Box 4"/>
          <p:cNvSpPr txBox="1"/>
          <p:nvPr/>
        </p:nvSpPr>
        <p:spPr>
          <a:xfrm>
            <a:off x="482600" y="5255895"/>
            <a:ext cx="835342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x-none" sz="3200" b="1">
                <a:solidFill>
                  <a:srgbClr val="0000FF"/>
                </a:solidFill>
                <a:latin typeface="宋体" panose="02010600030101010101" pitchFamily="2" charset="-122"/>
              </a:rPr>
              <a:t>4.</a:t>
            </a: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公式中的字母</a:t>
            </a:r>
            <a:r>
              <a:rPr lang="en-US" altLang="x-none" sz="3200" b="1">
                <a:solidFill>
                  <a:srgbClr val="0000FF"/>
                </a:solidFill>
                <a:latin typeface="宋体" panose="02010600030101010101" pitchFamily="2" charset="-122"/>
              </a:rPr>
              <a:t>a</a:t>
            </a: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，</a:t>
            </a:r>
            <a:r>
              <a:rPr lang="en-US" altLang="x-none" sz="3200" b="1">
                <a:solidFill>
                  <a:srgbClr val="0000FF"/>
                </a:solidFill>
                <a:latin typeface="宋体" panose="02010600030101010101" pitchFamily="2" charset="-122"/>
              </a:rPr>
              <a:t>b</a:t>
            </a: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可以表示数，单项式和多项式</a:t>
            </a:r>
            <a:r>
              <a:rPr lang="en-US" altLang="x-none" sz="3200" b="1">
                <a:solidFill>
                  <a:srgbClr val="0000FF"/>
                </a:solidFill>
                <a:latin typeface="宋体" panose="02010600030101010101" pitchFamily="2" charset="-122"/>
              </a:rPr>
              <a:t>.</a:t>
            </a:r>
            <a:endParaRPr lang="en-US" altLang="x-none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6388" name="Text Box 5"/>
          <p:cNvSpPr txBox="1"/>
          <p:nvPr/>
        </p:nvSpPr>
        <p:spPr>
          <a:xfrm>
            <a:off x="4297680" y="593090"/>
            <a:ext cx="4761230" cy="1322070"/>
          </a:xfrm>
          <a:prstGeom prst="rect">
            <a:avLst/>
          </a:prstGeom>
          <a:solidFill>
            <a:schemeClr val="bg1">
              <a:alpha val="50000"/>
            </a:schemeClr>
          </a:solidFill>
          <a:ln w="76200" cap="flat" cmpd="tri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x-none" sz="3200" b="1">
                <a:solidFill>
                  <a:srgbClr val="FF0000"/>
                </a:solidFill>
                <a:latin typeface="宋体" panose="02010600030101010101" pitchFamily="2" charset="-122"/>
              </a:rPr>
              <a:t>(a+b)</a:t>
            </a:r>
            <a:r>
              <a:rPr lang="en-US" altLang="x-none" sz="3200" b="1" baseline="30000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r>
              <a:rPr lang="en-US" altLang="x-none" sz="3200" b="1">
                <a:solidFill>
                  <a:srgbClr val="FF0000"/>
                </a:solidFill>
                <a:latin typeface="宋体" panose="02010600030101010101" pitchFamily="2" charset="-122"/>
              </a:rPr>
              <a:t>= a</a:t>
            </a:r>
            <a:r>
              <a:rPr lang="en-US" altLang="x-none" sz="3200" b="1" baseline="30000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r>
              <a:rPr lang="en-US" altLang="x-none" sz="3200" b="1">
                <a:solidFill>
                  <a:srgbClr val="FF0000"/>
                </a:solidFill>
                <a:latin typeface="宋体" panose="02010600030101010101" pitchFamily="2" charset="-122"/>
              </a:rPr>
              <a:t> +2ab+b</a:t>
            </a:r>
            <a:r>
              <a:rPr lang="en-US" altLang="x-none" sz="3200" b="1" baseline="30000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endParaRPr lang="en-US" altLang="x-none" sz="3200" b="1" baseline="3000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x-none" sz="3200" b="1">
                <a:solidFill>
                  <a:srgbClr val="FF0000"/>
                </a:solidFill>
                <a:latin typeface="宋体" panose="02010600030101010101" pitchFamily="2" charset="-122"/>
              </a:rPr>
              <a:t>(a-b)</a:t>
            </a:r>
            <a:r>
              <a:rPr lang="en-US" altLang="x-none" sz="3200" b="1" baseline="30000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r>
              <a:rPr lang="en-US" altLang="x-none" sz="3200" b="1">
                <a:solidFill>
                  <a:srgbClr val="FF0000"/>
                </a:solidFill>
                <a:latin typeface="宋体" panose="02010600030101010101" pitchFamily="2" charset="-122"/>
              </a:rPr>
              <a:t>= a</a:t>
            </a:r>
            <a:r>
              <a:rPr lang="en-US" altLang="x-none" sz="3200" b="1" baseline="30000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r>
              <a:rPr lang="en-US" altLang="x-none" sz="3200" b="1">
                <a:solidFill>
                  <a:srgbClr val="FF0000"/>
                </a:solidFill>
                <a:latin typeface="宋体" panose="02010600030101010101" pitchFamily="2" charset="-122"/>
              </a:rPr>
              <a:t> - 2ab+b</a:t>
            </a:r>
            <a:r>
              <a:rPr lang="en-US" altLang="x-none" sz="3200" b="1" baseline="30000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endParaRPr lang="en-US" altLang="x-none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6389" name="Text Box 6"/>
          <p:cNvSpPr txBox="1"/>
          <p:nvPr/>
        </p:nvSpPr>
        <p:spPr>
          <a:xfrm>
            <a:off x="482918" y="1646873"/>
            <a:ext cx="3814762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x-none" sz="3200" b="1">
                <a:solidFill>
                  <a:srgbClr val="0000FF"/>
                </a:solidFill>
                <a:latin typeface="宋体" panose="02010600030101010101" pitchFamily="2" charset="-122"/>
              </a:rPr>
              <a:t>1.</a:t>
            </a: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积为二次三项式；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6390" name="Text Box 7"/>
          <p:cNvSpPr txBox="1"/>
          <p:nvPr/>
        </p:nvSpPr>
        <p:spPr>
          <a:xfrm>
            <a:off x="563880" y="2455545"/>
            <a:ext cx="607060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x-none" sz="3200" b="1">
                <a:solidFill>
                  <a:srgbClr val="0000FF"/>
                </a:solidFill>
                <a:latin typeface="宋体" panose="02010600030101010101" pitchFamily="2" charset="-122"/>
              </a:rPr>
              <a:t>2.</a:t>
            </a: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其中两项为两数的平方和；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6391" name="Text Box 8"/>
          <p:cNvSpPr txBox="1"/>
          <p:nvPr/>
        </p:nvSpPr>
        <p:spPr>
          <a:xfrm>
            <a:off x="563563" y="3120708"/>
            <a:ext cx="8150225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x-none" sz="3200" b="1">
                <a:solidFill>
                  <a:srgbClr val="0000FF"/>
                </a:solidFill>
                <a:latin typeface="宋体" panose="02010600030101010101" pitchFamily="2" charset="-122"/>
              </a:rPr>
              <a:t>3.</a:t>
            </a: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另一项是两数积的</a:t>
            </a:r>
            <a:r>
              <a:rPr lang="en-US" altLang="x-none" sz="3200" b="1">
                <a:solidFill>
                  <a:srgbClr val="0000FF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倍，且与左边乘式中间的符号相同</a:t>
            </a:r>
            <a:r>
              <a:rPr lang="en-US" altLang="x-none" sz="3200" b="1">
                <a:solidFill>
                  <a:srgbClr val="0000FF"/>
                </a:solidFill>
                <a:latin typeface="宋体" panose="02010600030101010101" pitchFamily="2" charset="-122"/>
              </a:rPr>
              <a:t>.</a:t>
            </a:r>
            <a:endParaRPr lang="en-US" altLang="x-none" sz="32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6392" name="Rectangle 9"/>
          <p:cNvSpPr/>
          <p:nvPr/>
        </p:nvSpPr>
        <p:spPr>
          <a:xfrm>
            <a:off x="307975" y="4379595"/>
            <a:ext cx="8528050" cy="607695"/>
          </a:xfrm>
          <a:prstGeom prst="rect">
            <a:avLst/>
          </a:prstGeom>
          <a:solidFill>
            <a:schemeClr val="bg1">
              <a:alpha val="50000"/>
            </a:schemeClr>
          </a:solidFill>
          <a:ln w="76200" cap="flat" cmpd="tri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前平方，后平方，积的</a:t>
            </a:r>
            <a:r>
              <a:rPr lang="en-US" altLang="x-none" sz="2800" b="1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倍在中央，积的符号看前方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 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88" grpId="0" bldLvl="0" animBg="1"/>
      <p:bldP spid="16389" grpId="0"/>
      <p:bldP spid="16390" grpId="0"/>
      <p:bldP spid="16391" grpId="0"/>
      <p:bldP spid="16392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8" name="Text Box 4"/>
          <p:cNvSpPr txBox="1"/>
          <p:nvPr/>
        </p:nvSpPr>
        <p:spPr>
          <a:xfrm>
            <a:off x="539750" y="404813"/>
            <a:ext cx="7416800" cy="20748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endParaRPr lang="en-US" altLang="zh-CN" sz="4000" b="1" dirty="0">
              <a:latin typeface="Arial" panose="020B0604020202020204" pitchFamily="34" charset="0"/>
            </a:endParaRPr>
          </a:p>
          <a:p>
            <a:pPr algn="l"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</a:rPr>
              <a:t>你能根据图</a:t>
            </a:r>
            <a:r>
              <a:rPr lang="en-US" altLang="zh-CN" sz="3600" b="1" dirty="0">
                <a:latin typeface="Arial" panose="020B0604020202020204" pitchFamily="34" charset="0"/>
              </a:rPr>
              <a:t>15.2 -2</a:t>
            </a:r>
            <a:r>
              <a:rPr lang="zh-CN" altLang="en-US" sz="3600" b="1" dirty="0">
                <a:latin typeface="Arial" panose="020B0604020202020204" pitchFamily="34" charset="0"/>
              </a:rPr>
              <a:t>和图</a:t>
            </a:r>
            <a:r>
              <a:rPr lang="en-US" altLang="zh-CN" sz="3600" b="1" dirty="0">
                <a:latin typeface="Arial" panose="020B0604020202020204" pitchFamily="34" charset="0"/>
              </a:rPr>
              <a:t>15.2 -3 </a:t>
            </a:r>
            <a:r>
              <a:rPr lang="zh-CN" altLang="en-US" sz="3600" b="1" dirty="0">
                <a:latin typeface="Arial" panose="020B0604020202020204" pitchFamily="34" charset="0"/>
              </a:rPr>
              <a:t>中的面积说明完全平方公式吗</a:t>
            </a:r>
            <a:r>
              <a:rPr lang="en-US" altLang="zh-CN" sz="3600" b="1" dirty="0">
                <a:latin typeface="Arial" panose="020B0604020202020204" pitchFamily="34" charset="0"/>
              </a:rPr>
              <a:t>?</a:t>
            </a:r>
            <a:endParaRPr lang="en-US" altLang="zh-CN" sz="3600" b="1" dirty="0">
              <a:latin typeface="Arial" panose="020B0604020202020204" pitchFamily="34" charset="0"/>
            </a:endParaRPr>
          </a:p>
        </p:txBody>
      </p:sp>
      <p:grpSp>
        <p:nvGrpSpPr>
          <p:cNvPr id="2" name="Group 51"/>
          <p:cNvGrpSpPr/>
          <p:nvPr/>
        </p:nvGrpSpPr>
        <p:grpSpPr>
          <a:xfrm>
            <a:off x="1403350" y="2781300"/>
            <a:ext cx="6284913" cy="2959100"/>
            <a:chOff x="781" y="2205"/>
            <a:chExt cx="3959" cy="1864"/>
          </a:xfrm>
        </p:grpSpPr>
        <p:sp>
          <p:nvSpPr>
            <p:cNvPr id="7173" name="Rectangle 5"/>
            <p:cNvSpPr/>
            <p:nvPr/>
          </p:nvSpPr>
          <p:spPr>
            <a:xfrm>
              <a:off x="1202" y="2296"/>
              <a:ext cx="1134" cy="1134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174" name="Rectangle 7"/>
            <p:cNvSpPr/>
            <p:nvPr/>
          </p:nvSpPr>
          <p:spPr>
            <a:xfrm>
              <a:off x="3651" y="2205"/>
              <a:ext cx="1089" cy="1089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175" name="Rectangle 8"/>
            <p:cNvSpPr/>
            <p:nvPr/>
          </p:nvSpPr>
          <p:spPr>
            <a:xfrm>
              <a:off x="1202" y="2296"/>
              <a:ext cx="771" cy="318"/>
            </a:xfrm>
            <a:prstGeom prst="rect">
              <a:avLst/>
            </a:prstGeom>
            <a:solidFill>
              <a:schemeClr val="bg2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176" name="Rectangle 9"/>
            <p:cNvSpPr/>
            <p:nvPr/>
          </p:nvSpPr>
          <p:spPr>
            <a:xfrm>
              <a:off x="1973" y="2614"/>
              <a:ext cx="363" cy="816"/>
            </a:xfrm>
            <a:prstGeom prst="rect">
              <a:avLst/>
            </a:prstGeom>
            <a:solidFill>
              <a:schemeClr val="bg2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177" name="Rectangle 10"/>
            <p:cNvSpPr/>
            <p:nvPr/>
          </p:nvSpPr>
          <p:spPr>
            <a:xfrm>
              <a:off x="3651" y="2205"/>
              <a:ext cx="726" cy="363"/>
            </a:xfrm>
            <a:prstGeom prst="rect">
              <a:avLst/>
            </a:prstGeom>
            <a:solidFill>
              <a:schemeClr val="bg2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178" name="Rectangle 11"/>
            <p:cNvSpPr/>
            <p:nvPr/>
          </p:nvSpPr>
          <p:spPr>
            <a:xfrm>
              <a:off x="4377" y="2568"/>
              <a:ext cx="363" cy="726"/>
            </a:xfrm>
            <a:prstGeom prst="rect">
              <a:avLst/>
            </a:prstGeom>
            <a:solidFill>
              <a:schemeClr val="bg2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179" name="Line 12"/>
            <p:cNvSpPr/>
            <p:nvPr/>
          </p:nvSpPr>
          <p:spPr>
            <a:xfrm>
              <a:off x="793" y="2296"/>
              <a:ext cx="363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80" name="Line 13"/>
            <p:cNvSpPr/>
            <p:nvPr/>
          </p:nvSpPr>
          <p:spPr>
            <a:xfrm>
              <a:off x="839" y="2614"/>
              <a:ext cx="363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81" name="Line 14"/>
            <p:cNvSpPr/>
            <p:nvPr/>
          </p:nvSpPr>
          <p:spPr>
            <a:xfrm>
              <a:off x="839" y="3430"/>
              <a:ext cx="363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82" name="Line 15"/>
            <p:cNvSpPr/>
            <p:nvPr/>
          </p:nvSpPr>
          <p:spPr>
            <a:xfrm>
              <a:off x="1202" y="3430"/>
              <a:ext cx="0" cy="272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83" name="Line 16"/>
            <p:cNvSpPr/>
            <p:nvPr/>
          </p:nvSpPr>
          <p:spPr>
            <a:xfrm>
              <a:off x="1973" y="3385"/>
              <a:ext cx="0" cy="363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84" name="Line 17"/>
            <p:cNvSpPr/>
            <p:nvPr/>
          </p:nvSpPr>
          <p:spPr>
            <a:xfrm>
              <a:off x="2336" y="3430"/>
              <a:ext cx="0" cy="272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85" name="Line 18"/>
            <p:cNvSpPr/>
            <p:nvPr/>
          </p:nvSpPr>
          <p:spPr>
            <a:xfrm flipV="1">
              <a:off x="975" y="2296"/>
              <a:ext cx="0" cy="91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7186" name="Line 19"/>
            <p:cNvSpPr/>
            <p:nvPr/>
          </p:nvSpPr>
          <p:spPr>
            <a:xfrm>
              <a:off x="975" y="2478"/>
              <a:ext cx="0" cy="13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7187" name="Text Box 20"/>
            <p:cNvSpPr txBox="1"/>
            <p:nvPr/>
          </p:nvSpPr>
          <p:spPr>
            <a:xfrm>
              <a:off x="826" y="2310"/>
              <a:ext cx="188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l"/>
              <a:r>
                <a:rPr lang="en-US" altLang="zh-CN" i="1" dirty="0">
                  <a:latin typeface="Times New Roman" panose="02020603050405020304" pitchFamily="18" charset="0"/>
                </a:rPr>
                <a:t>b</a:t>
              </a:r>
              <a:endParaRPr lang="en-US" altLang="zh-CN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7188" name="Line 21"/>
            <p:cNvSpPr/>
            <p:nvPr/>
          </p:nvSpPr>
          <p:spPr>
            <a:xfrm flipV="1">
              <a:off x="930" y="2614"/>
              <a:ext cx="0" cy="31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7189" name="Line 22"/>
            <p:cNvSpPr/>
            <p:nvPr/>
          </p:nvSpPr>
          <p:spPr>
            <a:xfrm>
              <a:off x="930" y="3203"/>
              <a:ext cx="0" cy="22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7190" name="Text Box 23"/>
            <p:cNvSpPr txBox="1"/>
            <p:nvPr/>
          </p:nvSpPr>
          <p:spPr>
            <a:xfrm>
              <a:off x="781" y="2945"/>
              <a:ext cx="188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l"/>
              <a:r>
                <a:rPr lang="en-US" altLang="zh-CN" i="1" dirty="0">
                  <a:latin typeface="Times New Roman" panose="02020603050405020304" pitchFamily="18" charset="0"/>
                </a:rPr>
                <a:t>a</a:t>
              </a:r>
              <a:endParaRPr lang="en-US" altLang="zh-CN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7191" name="Line 24"/>
            <p:cNvSpPr/>
            <p:nvPr/>
          </p:nvSpPr>
          <p:spPr>
            <a:xfrm flipH="1">
              <a:off x="1202" y="3612"/>
              <a:ext cx="227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7192" name="Line 25"/>
            <p:cNvSpPr/>
            <p:nvPr/>
          </p:nvSpPr>
          <p:spPr>
            <a:xfrm>
              <a:off x="1791" y="3612"/>
              <a:ext cx="182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7193" name="Text Box 26"/>
            <p:cNvSpPr txBox="1"/>
            <p:nvPr/>
          </p:nvSpPr>
          <p:spPr>
            <a:xfrm>
              <a:off x="1507" y="3489"/>
              <a:ext cx="188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l"/>
              <a:r>
                <a:rPr lang="en-US" altLang="zh-CN" i="1" dirty="0">
                  <a:latin typeface="Times New Roman" panose="02020603050405020304" pitchFamily="18" charset="0"/>
                </a:rPr>
                <a:t>a</a:t>
              </a:r>
              <a:endParaRPr lang="en-US" altLang="zh-CN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7194" name="Line 27"/>
            <p:cNvSpPr/>
            <p:nvPr/>
          </p:nvSpPr>
          <p:spPr>
            <a:xfrm flipH="1">
              <a:off x="1973" y="3612"/>
              <a:ext cx="136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7195" name="Line 28"/>
            <p:cNvSpPr/>
            <p:nvPr/>
          </p:nvSpPr>
          <p:spPr>
            <a:xfrm>
              <a:off x="2245" y="3612"/>
              <a:ext cx="9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7196" name="Text Box 29"/>
            <p:cNvSpPr txBox="1"/>
            <p:nvPr/>
          </p:nvSpPr>
          <p:spPr>
            <a:xfrm>
              <a:off x="2096" y="3489"/>
              <a:ext cx="188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l"/>
              <a:r>
                <a:rPr lang="en-US" altLang="zh-CN" i="1" dirty="0">
                  <a:latin typeface="Times New Roman" panose="02020603050405020304" pitchFamily="18" charset="0"/>
                </a:rPr>
                <a:t>b</a:t>
              </a:r>
              <a:endParaRPr lang="en-US" altLang="zh-CN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7197" name="Line 30"/>
            <p:cNvSpPr/>
            <p:nvPr/>
          </p:nvSpPr>
          <p:spPr>
            <a:xfrm>
              <a:off x="3288" y="2205"/>
              <a:ext cx="363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98" name="Line 31"/>
            <p:cNvSpPr/>
            <p:nvPr/>
          </p:nvSpPr>
          <p:spPr>
            <a:xfrm>
              <a:off x="3243" y="3294"/>
              <a:ext cx="453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99" name="Line 32"/>
            <p:cNvSpPr/>
            <p:nvPr/>
          </p:nvSpPr>
          <p:spPr>
            <a:xfrm>
              <a:off x="3424" y="2568"/>
              <a:ext cx="227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00" name="Line 33"/>
            <p:cNvSpPr/>
            <p:nvPr/>
          </p:nvSpPr>
          <p:spPr>
            <a:xfrm>
              <a:off x="3651" y="3249"/>
              <a:ext cx="0" cy="408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01" name="Line 34"/>
            <p:cNvSpPr/>
            <p:nvPr/>
          </p:nvSpPr>
          <p:spPr>
            <a:xfrm>
              <a:off x="4740" y="3249"/>
              <a:ext cx="0" cy="363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02" name="Line 35"/>
            <p:cNvSpPr/>
            <p:nvPr/>
          </p:nvSpPr>
          <p:spPr>
            <a:xfrm>
              <a:off x="4377" y="3294"/>
              <a:ext cx="0" cy="227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203" name="Line 37"/>
            <p:cNvSpPr/>
            <p:nvPr/>
          </p:nvSpPr>
          <p:spPr>
            <a:xfrm flipV="1">
              <a:off x="3515" y="2205"/>
              <a:ext cx="0" cy="136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7204" name="Line 38"/>
            <p:cNvSpPr/>
            <p:nvPr/>
          </p:nvSpPr>
          <p:spPr>
            <a:xfrm>
              <a:off x="3515" y="2478"/>
              <a:ext cx="0" cy="9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7205" name="Text Box 39"/>
            <p:cNvSpPr txBox="1"/>
            <p:nvPr/>
          </p:nvSpPr>
          <p:spPr>
            <a:xfrm>
              <a:off x="3412" y="2264"/>
              <a:ext cx="188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l"/>
              <a:r>
                <a:rPr lang="en-US" altLang="zh-CN" i="1" dirty="0">
                  <a:latin typeface="Times New Roman" panose="02020603050405020304" pitchFamily="18" charset="0"/>
                </a:rPr>
                <a:t>b</a:t>
              </a:r>
              <a:endParaRPr lang="en-US" altLang="zh-CN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7206" name="Line 40"/>
            <p:cNvSpPr/>
            <p:nvPr/>
          </p:nvSpPr>
          <p:spPr>
            <a:xfrm flipV="1">
              <a:off x="3288" y="2205"/>
              <a:ext cx="0" cy="454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7207" name="Line 41"/>
            <p:cNvSpPr/>
            <p:nvPr/>
          </p:nvSpPr>
          <p:spPr>
            <a:xfrm>
              <a:off x="3288" y="2976"/>
              <a:ext cx="0" cy="318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7208" name="Text Box 42"/>
            <p:cNvSpPr txBox="1"/>
            <p:nvPr/>
          </p:nvSpPr>
          <p:spPr>
            <a:xfrm>
              <a:off x="3185" y="2672"/>
              <a:ext cx="188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l"/>
              <a:r>
                <a:rPr lang="en-US" altLang="zh-CN" i="1" dirty="0">
                  <a:latin typeface="Times New Roman" panose="02020603050405020304" pitchFamily="18" charset="0"/>
                </a:rPr>
                <a:t>a</a:t>
              </a:r>
              <a:endParaRPr lang="en-US" altLang="zh-CN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7209" name="Line 43"/>
            <p:cNvSpPr/>
            <p:nvPr/>
          </p:nvSpPr>
          <p:spPr>
            <a:xfrm flipH="1">
              <a:off x="4377" y="3385"/>
              <a:ext cx="9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7210" name="Line 44"/>
            <p:cNvSpPr/>
            <p:nvPr/>
          </p:nvSpPr>
          <p:spPr>
            <a:xfrm>
              <a:off x="4649" y="3385"/>
              <a:ext cx="91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7211" name="Text Box 45"/>
            <p:cNvSpPr txBox="1"/>
            <p:nvPr/>
          </p:nvSpPr>
          <p:spPr>
            <a:xfrm>
              <a:off x="4500" y="3262"/>
              <a:ext cx="188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l"/>
              <a:r>
                <a:rPr lang="en-US" altLang="zh-CN" i="1" dirty="0">
                  <a:latin typeface="Times New Roman" panose="02020603050405020304" pitchFamily="18" charset="0"/>
                </a:rPr>
                <a:t>b</a:t>
              </a:r>
              <a:endParaRPr lang="en-US" altLang="zh-CN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7212" name="Line 46"/>
            <p:cNvSpPr/>
            <p:nvPr/>
          </p:nvSpPr>
          <p:spPr>
            <a:xfrm flipV="1">
              <a:off x="4241" y="3566"/>
              <a:ext cx="499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7213" name="Line 47"/>
            <p:cNvSpPr/>
            <p:nvPr/>
          </p:nvSpPr>
          <p:spPr>
            <a:xfrm flipH="1">
              <a:off x="3651" y="3566"/>
              <a:ext cx="363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7214" name="Text Box 48"/>
            <p:cNvSpPr txBox="1"/>
            <p:nvPr/>
          </p:nvSpPr>
          <p:spPr>
            <a:xfrm>
              <a:off x="4047" y="3489"/>
              <a:ext cx="188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algn="l"/>
              <a:r>
                <a:rPr lang="en-US" altLang="zh-CN" i="1" dirty="0">
                  <a:latin typeface="Times New Roman" panose="02020603050405020304" pitchFamily="18" charset="0"/>
                </a:rPr>
                <a:t>a</a:t>
              </a:r>
              <a:endParaRPr lang="en-US" altLang="zh-CN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7215" name="Text Box 49"/>
            <p:cNvSpPr txBox="1"/>
            <p:nvPr/>
          </p:nvSpPr>
          <p:spPr>
            <a:xfrm>
              <a:off x="1202" y="3838"/>
              <a:ext cx="952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l">
                <a:spcBef>
                  <a:spcPct val="50000"/>
                </a:spcBef>
              </a:pPr>
              <a:r>
                <a:rPr lang="zh-CN" altLang="en-US" dirty="0">
                  <a:latin typeface="Arial" panose="020B0604020202020204" pitchFamily="34" charset="0"/>
                </a:rPr>
                <a:t>图 </a:t>
              </a:r>
              <a:r>
                <a:rPr lang="en-US" altLang="zh-CN" dirty="0">
                  <a:latin typeface="Arial" panose="020B0604020202020204" pitchFamily="34" charset="0"/>
                </a:rPr>
                <a:t>15.3--2</a:t>
              </a:r>
              <a:endParaRPr lang="en-US" altLang="zh-CN" dirty="0">
                <a:latin typeface="Arial" panose="020B0604020202020204" pitchFamily="34" charset="0"/>
              </a:endParaRPr>
            </a:p>
          </p:txBody>
        </p:sp>
        <p:sp>
          <p:nvSpPr>
            <p:cNvPr id="7216" name="Text Box 50"/>
            <p:cNvSpPr txBox="1"/>
            <p:nvPr/>
          </p:nvSpPr>
          <p:spPr>
            <a:xfrm>
              <a:off x="3742" y="3838"/>
              <a:ext cx="771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l">
                <a:spcBef>
                  <a:spcPct val="50000"/>
                </a:spcBef>
              </a:pPr>
              <a:r>
                <a:rPr lang="zh-CN" altLang="en-US" dirty="0">
                  <a:latin typeface="Arial" panose="020B0604020202020204" pitchFamily="34" charset="0"/>
                </a:rPr>
                <a:t>图</a:t>
              </a:r>
              <a:r>
                <a:rPr lang="en-US" altLang="zh-CN" dirty="0">
                  <a:latin typeface="Arial" panose="020B0604020202020204" pitchFamily="34" charset="0"/>
                </a:rPr>
                <a:t>15.3-3</a:t>
              </a:r>
              <a:endParaRPr lang="en-US" altLang="zh-CN" dirty="0">
                <a:latin typeface="Arial" panose="020B0604020202020204" pitchFamily="34" charset="0"/>
              </a:endParaRPr>
            </a:p>
          </p:txBody>
        </p:sp>
      </p:grpSp>
      <p:sp>
        <p:nvSpPr>
          <p:cNvPr id="6196" name="Rectangle 52"/>
          <p:cNvSpPr/>
          <p:nvPr/>
        </p:nvSpPr>
        <p:spPr>
          <a:xfrm>
            <a:off x="684213" y="261938"/>
            <a:ext cx="1203325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l"/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</a:rPr>
              <a:t>讨论</a:t>
            </a:r>
            <a:endParaRPr lang="zh-CN" altLang="en-US" sz="4000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1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9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32" name="Text Box 4"/>
          <p:cNvSpPr txBox="1"/>
          <p:nvPr/>
        </p:nvSpPr>
        <p:spPr>
          <a:xfrm>
            <a:off x="539750" y="692150"/>
            <a:ext cx="8064500" cy="1465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3600" b="1" dirty="0">
                <a:latin typeface="Arial" panose="020B0604020202020204" pitchFamily="34" charset="0"/>
              </a:rPr>
              <a:t>例</a:t>
            </a:r>
            <a:r>
              <a:rPr lang="en-US" altLang="zh-CN" sz="3600" b="1" dirty="0">
                <a:latin typeface="Arial" panose="020B0604020202020204" pitchFamily="34" charset="0"/>
              </a:rPr>
              <a:t>3  </a:t>
            </a:r>
            <a:r>
              <a:rPr lang="zh-CN" altLang="en-US" sz="3600" b="1" dirty="0">
                <a:latin typeface="Arial" panose="020B0604020202020204" pitchFamily="34" charset="0"/>
              </a:rPr>
              <a:t>运用完全平方公式计算</a:t>
            </a:r>
            <a:r>
              <a:rPr lang="en-US" altLang="zh-CN" sz="3600" b="1" dirty="0">
                <a:latin typeface="Arial" panose="020B0604020202020204" pitchFamily="34" charset="0"/>
              </a:rPr>
              <a:t>:</a:t>
            </a:r>
            <a:endParaRPr lang="en-US" altLang="zh-CN" sz="3600" b="1" dirty="0">
              <a:latin typeface="Arial" panose="020B0604020202020204" pitchFamily="34" charset="0"/>
            </a:endParaRPr>
          </a:p>
          <a:p>
            <a:pPr algn="l">
              <a:spcBef>
                <a:spcPct val="50000"/>
              </a:spcBef>
            </a:pPr>
            <a:r>
              <a:rPr lang="en-US" altLang="zh-CN" sz="3600" b="1" dirty="0">
                <a:latin typeface="Arial" panose="020B0604020202020204" pitchFamily="34" charset="0"/>
              </a:rPr>
              <a:t>(1)   </a:t>
            </a:r>
            <a:r>
              <a:rPr lang="en-US" altLang="zh-CN" sz="3600" b="1" dirty="0">
                <a:latin typeface="Times New Roman" panose="02020603050405020304" pitchFamily="18" charset="0"/>
              </a:rPr>
              <a:t>(4</a:t>
            </a:r>
            <a:r>
              <a:rPr lang="en-US" altLang="zh-CN" sz="3600" b="1" i="1" dirty="0">
                <a:latin typeface="Times New Roman" panose="02020603050405020304" pitchFamily="18" charset="0"/>
              </a:rPr>
              <a:t>m</a:t>
            </a:r>
            <a:r>
              <a:rPr lang="en-US" altLang="zh-CN" sz="3600" b="1" dirty="0">
                <a:latin typeface="Times New Roman" panose="02020603050405020304" pitchFamily="18" charset="0"/>
              </a:rPr>
              <a:t>+</a:t>
            </a:r>
            <a:r>
              <a:rPr lang="en-US" altLang="zh-CN" sz="3600" b="1" i="1" dirty="0">
                <a:latin typeface="Times New Roman" panose="02020603050405020304" pitchFamily="18" charset="0"/>
              </a:rPr>
              <a:t>n</a:t>
            </a:r>
            <a:r>
              <a:rPr lang="en-US" altLang="zh-CN" sz="3600" b="1" dirty="0">
                <a:latin typeface="Times New Roman" panose="02020603050405020304" pitchFamily="18" charset="0"/>
              </a:rPr>
              <a:t>)</a:t>
            </a:r>
            <a:r>
              <a:rPr lang="en-US" altLang="zh-CN" sz="3600" b="1" baseline="30000" dirty="0">
                <a:latin typeface="Times New Roman" panose="02020603050405020304" pitchFamily="18" charset="0"/>
              </a:rPr>
              <a:t>2</a:t>
            </a:r>
            <a:r>
              <a:rPr lang="en-US" altLang="zh-CN" sz="3600" b="1" dirty="0">
                <a:latin typeface="Times New Roman" panose="02020603050405020304" pitchFamily="18" charset="0"/>
              </a:rPr>
              <a:t>;    (2)  (</a:t>
            </a:r>
            <a:r>
              <a:rPr lang="en-US" altLang="zh-CN" sz="3600" b="1" i="1" dirty="0">
                <a:latin typeface="Times New Roman" panose="02020603050405020304" pitchFamily="18" charset="0"/>
              </a:rPr>
              <a:t>y</a:t>
            </a:r>
            <a:r>
              <a:rPr lang="en-US" altLang="zh-CN" sz="3600" b="1" dirty="0">
                <a:latin typeface="Times New Roman" panose="02020603050405020304" pitchFamily="18" charset="0"/>
              </a:rPr>
              <a:t>-      )</a:t>
            </a:r>
            <a:r>
              <a:rPr lang="en-US" altLang="zh-CN" sz="3600" b="1" baseline="30000" dirty="0">
                <a:latin typeface="Times New Roman" panose="02020603050405020304" pitchFamily="18" charset="0"/>
              </a:rPr>
              <a:t>2</a:t>
            </a:r>
            <a:r>
              <a:rPr lang="en-US" altLang="zh-CN" sz="3600" b="1" dirty="0">
                <a:latin typeface="Times New Roman" panose="02020603050405020304" pitchFamily="18" charset="0"/>
              </a:rPr>
              <a:t>.</a:t>
            </a:r>
            <a:endParaRPr lang="en-US" altLang="zh-CN" sz="3600" b="1" dirty="0">
              <a:latin typeface="Times New Roman" panose="02020603050405020304" pitchFamily="18" charset="0"/>
            </a:endParaRPr>
          </a:p>
        </p:txBody>
      </p:sp>
      <p:sp>
        <p:nvSpPr>
          <p:cNvPr id="7174" name="Rectangle 6"/>
          <p:cNvSpPr/>
          <p:nvPr/>
        </p:nvSpPr>
        <p:spPr>
          <a:xfrm>
            <a:off x="900113" y="2565400"/>
            <a:ext cx="7735887" cy="3506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解</a:t>
            </a:r>
            <a:r>
              <a:rPr lang="en-US" altLang="zh-CN" sz="3200" b="1" dirty="0">
                <a:latin typeface="Arial" panose="020B0604020202020204" pitchFamily="34" charset="0"/>
              </a:rPr>
              <a:t>:   </a:t>
            </a:r>
            <a:r>
              <a:rPr lang="en-US" altLang="zh-CN" sz="3200" b="1" dirty="0">
                <a:latin typeface="Times New Roman" panose="02020603050405020304" pitchFamily="18" charset="0"/>
              </a:rPr>
              <a:t>(1)  (4</a:t>
            </a:r>
            <a:r>
              <a:rPr lang="en-US" altLang="zh-CN" sz="3200" b="1" i="1" dirty="0">
                <a:latin typeface="Times New Roman" panose="02020603050405020304" pitchFamily="18" charset="0"/>
              </a:rPr>
              <a:t>m</a:t>
            </a:r>
            <a:r>
              <a:rPr lang="en-US" altLang="zh-CN" sz="3200" b="1" dirty="0">
                <a:latin typeface="Times New Roman" panose="02020603050405020304" pitchFamily="18" charset="0"/>
              </a:rPr>
              <a:t>+</a:t>
            </a:r>
            <a:r>
              <a:rPr lang="en-US" altLang="zh-CN" sz="3200" b="1" i="1" dirty="0">
                <a:latin typeface="Times New Roman" panose="02020603050405020304" pitchFamily="18" charset="0"/>
              </a:rPr>
              <a:t>n</a:t>
            </a:r>
            <a:r>
              <a:rPr lang="en-US" altLang="zh-CN" sz="3200" b="1" dirty="0">
                <a:latin typeface="Times New Roman" panose="02020603050405020304" pitchFamily="18" charset="0"/>
              </a:rPr>
              <a:t>) </a:t>
            </a:r>
            <a:r>
              <a:rPr lang="en-US" altLang="zh-CN" sz="3200" b="1" baseline="30000" dirty="0">
                <a:latin typeface="Times New Roman" panose="02020603050405020304" pitchFamily="18" charset="0"/>
              </a:rPr>
              <a:t>2</a:t>
            </a:r>
            <a:r>
              <a:rPr lang="en-US" altLang="zh-CN" sz="3200" b="1" dirty="0">
                <a:latin typeface="Times New Roman" panose="02020603050405020304" pitchFamily="18" charset="0"/>
              </a:rPr>
              <a:t>= (4</a:t>
            </a:r>
            <a:r>
              <a:rPr lang="en-US" altLang="zh-CN" sz="3200" b="1" i="1" dirty="0">
                <a:latin typeface="Times New Roman" panose="02020603050405020304" pitchFamily="18" charset="0"/>
              </a:rPr>
              <a:t>m</a:t>
            </a:r>
            <a:r>
              <a:rPr lang="en-US" altLang="zh-CN" sz="3200" b="1" dirty="0">
                <a:latin typeface="Times New Roman" panose="02020603050405020304" pitchFamily="18" charset="0"/>
              </a:rPr>
              <a:t>)</a:t>
            </a:r>
            <a:r>
              <a:rPr lang="en-US" altLang="zh-CN" sz="3200" b="1" baseline="30000" dirty="0">
                <a:latin typeface="Times New Roman" panose="02020603050405020304" pitchFamily="18" charset="0"/>
              </a:rPr>
              <a:t>2</a:t>
            </a:r>
            <a:r>
              <a:rPr lang="en-US" altLang="zh-CN" sz="3200" b="1" dirty="0">
                <a:latin typeface="Times New Roman" panose="02020603050405020304" pitchFamily="18" charset="0"/>
              </a:rPr>
              <a:t> + 2</a:t>
            </a:r>
            <a:r>
              <a:rPr lang="en-US" altLang="zh-CN" sz="3200" b="1" dirty="0">
                <a:latin typeface="Times New Roman" panose="02020603050405020304" pitchFamily="18" charset="0"/>
                <a:ea typeface="Arial" panose="020B0604020202020204" pitchFamily="34" charset="0"/>
              </a:rPr>
              <a:t>•</a:t>
            </a: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(4</a:t>
            </a:r>
            <a:r>
              <a:rPr lang="en-US" altLang="zh-CN" sz="3200" b="1" i="1" dirty="0">
                <a:latin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US" altLang="zh-CN" sz="3200" b="1" dirty="0">
                <a:latin typeface="Times New Roman" panose="02020603050405020304" pitchFamily="18" charset="0"/>
                <a:ea typeface="Arial" panose="020B0604020202020204" pitchFamily="34" charset="0"/>
              </a:rPr>
              <a:t>•</a:t>
            </a:r>
            <a:r>
              <a:rPr lang="en-US" altLang="zh-CN" sz="3200" b="1" i="1" dirty="0">
                <a:latin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+</a:t>
            </a:r>
            <a:r>
              <a:rPr lang="en-US" altLang="zh-CN" sz="3200" b="1" i="1" dirty="0">
                <a:latin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lang="en-US" altLang="zh-CN" sz="3200" b="1" baseline="30000" dirty="0">
                <a:latin typeface="Times New Roman" panose="02020603050405020304" pitchFamily="18" charset="0"/>
                <a:cs typeface="Arial" panose="020B0604020202020204" pitchFamily="34" charset="0"/>
              </a:rPr>
              <a:t>2</a:t>
            </a:r>
            <a:endParaRPr lang="en-US" altLang="zh-CN" sz="3200" b="1" baseline="300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l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             = 16</a:t>
            </a:r>
            <a:r>
              <a:rPr lang="en-US" altLang="zh-CN" sz="3200" b="1" i="1" dirty="0">
                <a:latin typeface="Times New Roman" panose="02020603050405020304" pitchFamily="18" charset="0"/>
                <a:cs typeface="Arial" panose="020B0604020202020204" pitchFamily="34" charset="0"/>
              </a:rPr>
              <a:t>m</a:t>
            </a:r>
            <a:r>
              <a:rPr lang="en-US" altLang="zh-CN" sz="3200" b="1" baseline="30000" dirty="0">
                <a:latin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+8</a:t>
            </a:r>
            <a:r>
              <a:rPr lang="en-US" altLang="zh-CN" sz="3200" b="1" i="1" dirty="0">
                <a:latin typeface="Times New Roman" panose="02020603050405020304" pitchFamily="18" charset="0"/>
                <a:cs typeface="Arial" panose="020B0604020202020204" pitchFamily="34" charset="0"/>
              </a:rPr>
              <a:t>mn</a:t>
            </a: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 +</a:t>
            </a:r>
            <a:r>
              <a:rPr lang="en-US" altLang="zh-CN" sz="3200" b="1" i="1" dirty="0">
                <a:latin typeface="Times New Roman" panose="02020603050405020304" pitchFamily="18" charset="0"/>
                <a:cs typeface="Arial" panose="020B0604020202020204" pitchFamily="34" charset="0"/>
              </a:rPr>
              <a:t>n</a:t>
            </a:r>
            <a:r>
              <a:rPr lang="en-US" altLang="zh-CN" sz="3200" b="1" baseline="30000" dirty="0">
                <a:latin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en-US" altLang="zh-CN" sz="3200" b="1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l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        (2)  (</a:t>
            </a:r>
            <a:r>
              <a:rPr lang="en-US" altLang="zh-CN" sz="3200" b="1" i="1" dirty="0">
                <a:latin typeface="Times New Roman" panose="02020603050405020304" pitchFamily="18" charset="0"/>
                <a:cs typeface="Arial" panose="020B0604020202020204" pitchFamily="34" charset="0"/>
              </a:rPr>
              <a:t>y</a:t>
            </a: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 -      )</a:t>
            </a:r>
            <a:r>
              <a:rPr lang="en-US" altLang="zh-CN" sz="3200" b="1" baseline="30000" dirty="0">
                <a:latin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 = </a:t>
            </a:r>
            <a:r>
              <a:rPr lang="en-US" altLang="zh-CN" sz="3200" b="1" i="1" dirty="0">
                <a:latin typeface="Times New Roman" panose="02020603050405020304" pitchFamily="18" charset="0"/>
                <a:cs typeface="Arial" panose="020B0604020202020204" pitchFamily="34" charset="0"/>
              </a:rPr>
              <a:t>y</a:t>
            </a:r>
            <a:r>
              <a:rPr lang="en-US" altLang="zh-CN" sz="3200" b="1" baseline="30000" dirty="0">
                <a:latin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 - 2</a:t>
            </a:r>
            <a:r>
              <a:rPr lang="en-US" altLang="zh-CN" sz="3200" b="1" dirty="0">
                <a:latin typeface="Times New Roman" panose="02020603050405020304" pitchFamily="18" charset="0"/>
                <a:ea typeface="Arial" panose="020B0604020202020204" pitchFamily="34" charset="0"/>
              </a:rPr>
              <a:t>•</a:t>
            </a:r>
            <a:r>
              <a:rPr lang="en-US" altLang="zh-CN" sz="3200" b="1" i="1" dirty="0">
                <a:latin typeface="Times New Roman" panose="02020603050405020304" pitchFamily="18" charset="0"/>
                <a:cs typeface="Arial" panose="020B0604020202020204" pitchFamily="34" charset="0"/>
              </a:rPr>
              <a:t>y</a:t>
            </a:r>
            <a:r>
              <a:rPr lang="en-US" altLang="zh-CN" sz="3200" b="1" dirty="0">
                <a:latin typeface="Times New Roman" panose="02020603050405020304" pitchFamily="18" charset="0"/>
                <a:ea typeface="Arial" panose="020B0604020202020204" pitchFamily="34" charset="0"/>
              </a:rPr>
              <a:t>•</a:t>
            </a: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      + (     )</a:t>
            </a:r>
            <a:r>
              <a:rPr lang="en-US" altLang="zh-CN" sz="3200" b="1" baseline="30000" dirty="0">
                <a:latin typeface="Times New Roman" panose="02020603050405020304" pitchFamily="18" charset="0"/>
                <a:cs typeface="Arial" panose="020B0604020202020204" pitchFamily="34" charset="0"/>
              </a:rPr>
              <a:t>2</a:t>
            </a:r>
            <a:endParaRPr lang="en-US" altLang="zh-CN" sz="3200" b="1" baseline="30000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l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           </a:t>
            </a:r>
            <a:endParaRPr lang="en-US" altLang="zh-CN" sz="3200" b="1" dirty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l"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             = </a:t>
            </a:r>
            <a:r>
              <a:rPr lang="en-US" altLang="zh-CN" sz="3200" b="1" i="1" dirty="0">
                <a:latin typeface="Times New Roman" panose="02020603050405020304" pitchFamily="18" charset="0"/>
                <a:cs typeface="Arial" panose="020B0604020202020204" pitchFamily="34" charset="0"/>
              </a:rPr>
              <a:t>y</a:t>
            </a:r>
            <a:r>
              <a:rPr lang="en-US" altLang="zh-CN" sz="3200" b="1" baseline="30000" dirty="0">
                <a:latin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-</a:t>
            </a:r>
            <a:r>
              <a:rPr lang="en-US" altLang="zh-CN" sz="3200" b="1" i="1" dirty="0">
                <a:latin typeface="Times New Roman" panose="02020603050405020304" pitchFamily="18" charset="0"/>
                <a:cs typeface="Arial" panose="020B0604020202020204" pitchFamily="34" charset="0"/>
              </a:rPr>
              <a:t>y</a:t>
            </a:r>
            <a:r>
              <a:rPr lang="en-US" altLang="zh-CN" sz="3200" b="1" dirty="0">
                <a:latin typeface="Times New Roman" panose="02020603050405020304" pitchFamily="18" charset="0"/>
                <a:cs typeface="Arial" panose="020B0604020202020204" pitchFamily="34" charset="0"/>
              </a:rPr>
              <a:t> + </a:t>
            </a:r>
            <a:endParaRPr lang="en-US" altLang="zh-CN" sz="3200" b="1" dirty="0">
              <a:latin typeface="Times New Roman" panose="02020603050405020304" pitchFamily="18" charset="0"/>
              <a:ea typeface="Arial" panose="020B0604020202020204" pitchFamily="34" charset="0"/>
            </a:endParaRPr>
          </a:p>
        </p:txBody>
      </p:sp>
      <p:graphicFrame>
        <p:nvGraphicFramePr>
          <p:cNvPr id="1026" name="Object 13"/>
          <p:cNvGraphicFramePr/>
          <p:nvPr/>
        </p:nvGraphicFramePr>
        <p:xfrm>
          <a:off x="400050" y="9525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114300" imgH="177800" progId="Equation.DSMT4">
                  <p:embed/>
                </p:oleObj>
              </mc:Choice>
              <mc:Fallback>
                <p:oleObj name="" r:id="rId1" imgW="114300" imgH="177800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00050" y="9525"/>
                        <a:ext cx="114300" cy="1778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14"/>
          <p:cNvGraphicFramePr/>
          <p:nvPr/>
        </p:nvGraphicFramePr>
        <p:xfrm>
          <a:off x="5219700" y="1412875"/>
          <a:ext cx="374650" cy="96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3" imgW="152400" imgH="393065" progId="Equation.DSMT4">
                  <p:embed/>
                </p:oleObj>
              </mc:Choice>
              <mc:Fallback>
                <p:oleObj name="" r:id="rId3" imgW="152400" imgH="393065" progId="Equation.DSMT4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19700" y="1412875"/>
                        <a:ext cx="374650" cy="9699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15"/>
          <p:cNvGraphicFramePr/>
          <p:nvPr/>
        </p:nvGraphicFramePr>
        <p:xfrm>
          <a:off x="3132138" y="3860800"/>
          <a:ext cx="403225" cy="104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5" imgW="152400" imgH="393065" progId="Equation.DSMT4">
                  <p:embed/>
                </p:oleObj>
              </mc:Choice>
              <mc:Fallback>
                <p:oleObj name="" r:id="rId5" imgW="152400" imgH="393065" progId="Equation.DSMT4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32138" y="3860800"/>
                        <a:ext cx="403225" cy="10429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16"/>
          <p:cNvGraphicFramePr/>
          <p:nvPr/>
        </p:nvGraphicFramePr>
        <p:xfrm>
          <a:off x="5724525" y="3860800"/>
          <a:ext cx="374650" cy="96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6" imgW="152400" imgH="393065" progId="Equation.DSMT4">
                  <p:embed/>
                </p:oleObj>
              </mc:Choice>
              <mc:Fallback>
                <p:oleObj name="" r:id="rId6" imgW="152400" imgH="393065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724525" y="3860800"/>
                        <a:ext cx="374650" cy="9699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17"/>
          <p:cNvGraphicFramePr/>
          <p:nvPr/>
        </p:nvGraphicFramePr>
        <p:xfrm>
          <a:off x="6804025" y="3789363"/>
          <a:ext cx="374650" cy="969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7" imgW="152400" imgH="393065" progId="Equation.DSMT4">
                  <p:embed/>
                </p:oleObj>
              </mc:Choice>
              <mc:Fallback>
                <p:oleObj name="" r:id="rId7" imgW="152400" imgH="393065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04025" y="3789363"/>
                        <a:ext cx="374650" cy="9699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1" name="Object 18"/>
          <p:cNvGraphicFramePr/>
          <p:nvPr/>
        </p:nvGraphicFramePr>
        <p:xfrm>
          <a:off x="3635375" y="5229225"/>
          <a:ext cx="428625" cy="111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8" imgW="152400" imgH="393065" progId="Equation.DSMT4">
                  <p:embed/>
                </p:oleObj>
              </mc:Choice>
              <mc:Fallback>
                <p:oleObj name="" r:id="rId8" imgW="152400" imgH="393065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635375" y="5229225"/>
                        <a:ext cx="428625" cy="11112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</p:bldLst>
  </p:timing>
</p:sld>
</file>

<file path=ppt/theme/theme1.xml><?xml version="1.0" encoding="utf-8"?>
<a:theme xmlns:a="http://schemas.openxmlformats.org/drawingml/2006/main" name="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CDESIGNK</Template>
  <TotalTime>0</TotalTime>
  <Words>2054</Words>
  <Application>WPS 演示</Application>
  <PresentationFormat>在屏幕上显示</PresentationFormat>
  <Paragraphs>152</Paragraphs>
  <Slides>15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30</vt:i4>
      </vt:variant>
      <vt:variant>
        <vt:lpstr>幻灯片标题</vt:lpstr>
      </vt:variant>
      <vt:variant>
        <vt:i4>15</vt:i4>
      </vt:variant>
    </vt:vector>
  </HeadingPairs>
  <TitlesOfParts>
    <vt:vector size="56" baseType="lpstr">
      <vt:lpstr>Arial</vt:lpstr>
      <vt:lpstr>宋体</vt:lpstr>
      <vt:lpstr>Wingdings</vt:lpstr>
      <vt:lpstr>Times New Roman</vt:lpstr>
      <vt:lpstr>Tahoma</vt:lpstr>
      <vt:lpstr>华文行楷</vt:lpstr>
      <vt:lpstr>微软雅黑</vt:lpstr>
      <vt:lpstr>Arial Unicode MS</vt:lpstr>
      <vt:lpstr>Calibri</vt:lpstr>
      <vt:lpstr>古瓶荷花</vt:lpstr>
      <vt:lpstr>默认设计模板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PowerPoint 演示文稿</vt:lpstr>
      <vt:lpstr>PowerPoint 演示文稿</vt:lpstr>
      <vt:lpstr>PowerPoint 演示文稿</vt:lpstr>
      <vt:lpstr>自学指导：（阅读教材109-110页的内容，并注意以下问题）</vt:lpstr>
      <vt:lpstr>师生答疑：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自学检测：</vt:lpstr>
      <vt:lpstr>自学检测：</vt:lpstr>
      <vt:lpstr>PowerPoint 演示文稿</vt:lpstr>
      <vt:lpstr>PowerPoint 演示文稿</vt:lpstr>
      <vt:lpstr>当堂训练：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5.2.2    完全平方公式</dc:title>
  <dc:creator/>
  <cp:lastModifiedBy>Administrator</cp:lastModifiedBy>
  <cp:revision>9</cp:revision>
  <dcterms:created xsi:type="dcterms:W3CDTF">2013-11-17T09:29:00Z</dcterms:created>
  <dcterms:modified xsi:type="dcterms:W3CDTF">2017-12-07T01:47:34Z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2052-10.1.0.7023</vt:lpwstr>
  </property>
</Properties>
</file>